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6CF297-2C45-448F-BBED-DDC85A7D1170}">
          <p14:sldIdLst>
            <p14:sldId id="256"/>
            <p14:sldId id="257"/>
            <p14:sldId id="258"/>
            <p14:sldId id="259"/>
            <p14:sldId id="260"/>
            <p14:sldId id="261"/>
            <p14:sldId id="262"/>
            <p14:sldId id="263"/>
            <p14:sldId id="264"/>
            <p14:sldId id="265"/>
          </p14:sldIdLst>
        </p14:section>
        <p14:section name="Untitled Section" id="{72B2AB34-EB77-4728-B7C3-29E57104C05D}">
          <p14:sldIdLst>
            <p14:sldId id="266"/>
            <p14:sldId id="267"/>
            <p14:sldId id="268"/>
            <p14:sldId id="269"/>
            <p14:sldId id="270"/>
            <p14:sldId id="271"/>
            <p14:sldId id="272"/>
            <p14:sldId id="273"/>
            <p14:sldId id="274"/>
            <p14:sldId id="275"/>
            <p14:sldId id="276"/>
            <p14:sldId id="277"/>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8DFCF-4ED0-4517-945B-97AA7461BA99}"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53294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DFCF-4ED0-4517-945B-97AA7461BA99}"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286405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DFCF-4ED0-4517-945B-97AA7461BA99}"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164278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DFCF-4ED0-4517-945B-97AA7461BA99}"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8129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78DFCF-4ED0-4517-945B-97AA7461BA99}"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286343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8DFCF-4ED0-4517-945B-97AA7461BA99}"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82682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8DFCF-4ED0-4517-945B-97AA7461BA99}" type="datetimeFigureOut">
              <a:rPr lang="en-US" smtClean="0"/>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185907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8DFCF-4ED0-4517-945B-97AA7461BA99}" type="datetimeFigureOut">
              <a:rPr lang="en-US" smtClean="0"/>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4736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8DFCF-4ED0-4517-945B-97AA7461BA99}" type="datetimeFigureOut">
              <a:rPr lang="en-US" smtClean="0"/>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61855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78DFCF-4ED0-4517-945B-97AA7461BA99}"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179098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78DFCF-4ED0-4517-945B-97AA7461BA99}"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A2954-52EF-4D03-BABE-9E116B3F609F}" type="slidenum">
              <a:rPr lang="en-US" smtClean="0"/>
              <a:t>‹#›</a:t>
            </a:fld>
            <a:endParaRPr lang="en-US"/>
          </a:p>
        </p:txBody>
      </p:sp>
    </p:spTree>
    <p:extLst>
      <p:ext uri="{BB962C8B-B14F-4D97-AF65-F5344CB8AC3E}">
        <p14:creationId xmlns:p14="http://schemas.microsoft.com/office/powerpoint/2010/main" val="8100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8DFCF-4ED0-4517-945B-97AA7461BA99}" type="datetimeFigureOut">
              <a:rPr lang="en-US" smtClean="0"/>
              <a:t>10/30/2022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A2954-52EF-4D03-BABE-9E116B3F609F}" type="slidenum">
              <a:rPr lang="en-US" smtClean="0"/>
              <a:t>‹#›</a:t>
            </a:fld>
            <a:endParaRPr lang="en-US"/>
          </a:p>
        </p:txBody>
      </p:sp>
    </p:spTree>
    <p:extLst>
      <p:ext uri="{BB962C8B-B14F-4D97-AF65-F5344CB8AC3E}">
        <p14:creationId xmlns:p14="http://schemas.microsoft.com/office/powerpoint/2010/main" val="392598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823" y="299803"/>
            <a:ext cx="11662347" cy="2554545"/>
          </a:xfrm>
          <a:prstGeom prst="rect">
            <a:avLst/>
          </a:prstGeom>
        </p:spPr>
        <p:txBody>
          <a:bodyPr wrap="square">
            <a:spAutoFit/>
          </a:bodyPr>
          <a:lstStyle/>
          <a:p>
            <a:pPr algn="r" rtl="1"/>
            <a:r>
              <a:rPr lang="en-US" sz="4000" dirty="0" err="1" smtClean="0">
                <a:latin typeface="Times New Roman" panose="02020603050405020304" pitchFamily="18" charset="0"/>
                <a:cs typeface="Times New Roman" panose="02020603050405020304" pitchFamily="18" charset="0"/>
              </a:rPr>
              <a:t>المحاضرة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الثالثة</a:t>
            </a:r>
            <a:r>
              <a:rPr lang="en-US" sz="4000" dirty="0" smtClean="0">
                <a:latin typeface="Times New Roman" panose="02020603050405020304" pitchFamily="18" charset="0"/>
                <a:cs typeface="Times New Roman" panose="02020603050405020304" pitchFamily="18" charset="0"/>
              </a:rPr>
              <a:t> </a:t>
            </a:r>
          </a:p>
          <a:p>
            <a:pPr algn="r" rtl="1"/>
            <a:r>
              <a:rPr lang="en-US" sz="4000" dirty="0" err="1" smtClean="0">
                <a:latin typeface="Times New Roman" panose="02020603050405020304" pitchFamily="18" charset="0"/>
                <a:cs typeface="Times New Roman" panose="02020603050405020304" pitchFamily="18" charset="0"/>
              </a:rPr>
              <a:t>التراكيب</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الداخلية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يقصد</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بها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التراكيب</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الموجودة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داخل</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الجدار</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الخلوي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وهي</a:t>
            </a:r>
            <a:r>
              <a:rPr lang="en-US" sz="4000" dirty="0" smtClean="0">
                <a:latin typeface="Times New Roman" panose="02020603050405020304" pitchFamily="18" charset="0"/>
                <a:cs typeface="Times New Roman" panose="02020603050405020304" pitchFamily="18" charset="0"/>
              </a:rPr>
              <a:t> </a:t>
            </a:r>
          </a:p>
          <a:p>
            <a:pPr algn="r" rtl="1"/>
            <a:r>
              <a:rPr lang="en-US" sz="4000" dirty="0" err="1" smtClean="0">
                <a:latin typeface="Times New Roman" panose="02020603050405020304" pitchFamily="18" charset="0"/>
                <a:cs typeface="Times New Roman" panose="02020603050405020304" pitchFamily="18" charset="0"/>
              </a:rPr>
              <a:t>الغشاء</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السايتوبلازمي</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البروتوبلاست</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السايتوبلازم</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المادة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النووية</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حبيبات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الڤوليوتين</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سبورات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البكتريا</a:t>
            </a:r>
            <a:r>
              <a:rPr lang="en-US" sz="4000" dirty="0" smtClean="0">
                <a:latin typeface="Times New Roman" panose="02020603050405020304" pitchFamily="18" charset="0"/>
                <a:cs typeface="Times New Roman" panose="02020603050405020304" pitchFamily="18" charset="0"/>
              </a:rPr>
              <a:t> – </a:t>
            </a:r>
            <a:r>
              <a:rPr lang="en-US" sz="4000" dirty="0" err="1" smtClean="0">
                <a:latin typeface="Times New Roman" panose="02020603050405020304" pitchFamily="18" charset="0"/>
                <a:cs typeface="Times New Roman" panose="02020603050405020304" pitchFamily="18" charset="0"/>
              </a:rPr>
              <a:t>الحويصلات</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8883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03" y="179882"/>
            <a:ext cx="11812248" cy="5997081"/>
          </a:xfrm>
        </p:spPr>
        <p:txBody>
          <a:bodyPr>
            <a:noAutofit/>
          </a:bodyPr>
          <a:lstStyle/>
          <a:p>
            <a:pPr algn="justLow" rtl="1"/>
            <a:r>
              <a:rPr lang="ar-IQ" sz="4000" dirty="0" smtClean="0">
                <a:cs typeface="+mj-cs"/>
              </a:rPr>
              <a:t>وتتكون السبورات الداخلية عندما تكون الخلايا في نهاية طور النمو النشط. والعوامل المحفزة لنمو السبورات هي التقدم في السن والمعاملة الحرارية.</a:t>
            </a:r>
            <a:endParaRPr lang="en-US" sz="4000" dirty="0" smtClean="0">
              <a:cs typeface="+mj-cs"/>
            </a:endParaRPr>
          </a:p>
          <a:p>
            <a:pPr algn="justLow" rtl="1"/>
            <a:r>
              <a:rPr lang="ar-IQ" sz="4000" dirty="0" smtClean="0">
                <a:cs typeface="+mj-cs"/>
              </a:rPr>
              <a:t> والسبورات الداخلية تكون ذات مقاومة شديدة للجفاف والصبغات والمواد المطهرة والإشعاع اضافة للحرارة. وعموماً مختلف السبورات تقاوم حرارة </a:t>
            </a:r>
            <a:r>
              <a:rPr lang="en-US" sz="4000" dirty="0" smtClean="0">
                <a:cs typeface="+mj-cs"/>
              </a:rPr>
              <a:t>80</a:t>
            </a:r>
            <a:r>
              <a:rPr lang="ar-IQ" sz="4000" dirty="0" smtClean="0">
                <a:cs typeface="+mj-cs"/>
              </a:rPr>
              <a:t>̊م لمدة </a:t>
            </a:r>
            <a:r>
              <a:rPr lang="en-US" sz="4000" dirty="0" smtClean="0">
                <a:cs typeface="+mj-cs"/>
              </a:rPr>
              <a:t>0</a:t>
            </a:r>
            <a:r>
              <a:rPr lang="ar-IQ" sz="4000" dirty="0" smtClean="0">
                <a:cs typeface="+mj-cs"/>
              </a:rPr>
              <a:t>1 دقائق وان أهم العوامل المساعدة للسبورات في مقاومة الحرارة هو قلة الرطوبة في تركيب السبور واحتواء جميع السبورات الداخلية على كمية كبيرة من حامض  ثنائي بيكولينيك )</a:t>
            </a:r>
            <a:r>
              <a:rPr lang="en-US" sz="4000" dirty="0" err="1" smtClean="0">
                <a:cs typeface="+mj-cs"/>
              </a:rPr>
              <a:t>Dipicolinic</a:t>
            </a:r>
            <a:r>
              <a:rPr lang="en-US" sz="4000" dirty="0" smtClean="0">
                <a:cs typeface="+mj-cs"/>
              </a:rPr>
              <a:t> )DPA </a:t>
            </a:r>
            <a:r>
              <a:rPr lang="ar-IQ" sz="4000" dirty="0" smtClean="0">
                <a:cs typeface="+mj-cs"/>
              </a:rPr>
              <a:t>والسبورات قادرة على الانبات بعد بقائها</a:t>
            </a:r>
            <a:r>
              <a:rPr lang="en-US" sz="4000" dirty="0" smtClean="0">
                <a:cs typeface="+mj-cs"/>
              </a:rPr>
              <a:t> </a:t>
            </a:r>
            <a:r>
              <a:rPr lang="ar-IQ" sz="4000" dirty="0" smtClean="0">
                <a:cs typeface="+mj-cs"/>
              </a:rPr>
              <a:t>ساكنة لعدة سنين وتتضمن عملية الانبات مرحلتين: 1- انتهاء السكون 2- النمو </a:t>
            </a:r>
            <a:endParaRPr lang="en-US" sz="4000" dirty="0">
              <a:cs typeface="+mj-cs"/>
            </a:endParaRPr>
          </a:p>
        </p:txBody>
      </p:sp>
    </p:spTree>
    <p:extLst>
      <p:ext uri="{BB962C8B-B14F-4D97-AF65-F5344CB8AC3E}">
        <p14:creationId xmlns:p14="http://schemas.microsoft.com/office/powerpoint/2010/main" val="281254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74" y="494675"/>
            <a:ext cx="11542426" cy="5682288"/>
          </a:xfrm>
        </p:spPr>
        <p:txBody>
          <a:bodyPr>
            <a:normAutofit/>
          </a:bodyPr>
          <a:lstStyle/>
          <a:p>
            <a:pPr algn="justLow" rtl="1"/>
            <a:r>
              <a:rPr lang="ar-IQ" sz="4000" dirty="0" smtClean="0">
                <a:cs typeface="+mj-cs"/>
              </a:rPr>
              <a:t>ب السبورات الخارجية</a:t>
            </a:r>
            <a:r>
              <a:rPr lang="en-US" sz="4000" smtClean="0">
                <a:cs typeface="+mj-cs"/>
              </a:rPr>
              <a:t>Exospores </a:t>
            </a:r>
            <a:endParaRPr lang="ar-IQ" sz="4000" dirty="0" smtClean="0">
              <a:cs typeface="+mj-cs"/>
            </a:endParaRPr>
          </a:p>
          <a:p>
            <a:pPr marL="0" indent="0" algn="justLow" rtl="1">
              <a:buNone/>
            </a:pPr>
            <a:r>
              <a:rPr lang="ar-IQ" sz="4000" dirty="0" smtClean="0">
                <a:cs typeface="+mj-cs"/>
              </a:rPr>
              <a:t> وتتكون خارجياً )أي خارج الخلايا الخضرية( كما في التبرعم الحاصل في نهاية أحد أطراف الخلايا وتكون مقاومة للجفاف والحرارة ومقاومتها تكون أقل من السبورات الداخلية لعدم</a:t>
            </a:r>
            <a:r>
              <a:rPr lang="en-US" sz="4000" dirty="0" smtClean="0">
                <a:cs typeface="+mj-cs"/>
              </a:rPr>
              <a:t> </a:t>
            </a:r>
            <a:r>
              <a:rPr lang="ar-IQ" sz="4000" dirty="0" smtClean="0">
                <a:cs typeface="+mj-cs"/>
              </a:rPr>
              <a:t>احتوائها على حامض )</a:t>
            </a:r>
            <a:r>
              <a:rPr lang="en-US" sz="4000" dirty="0" smtClean="0">
                <a:cs typeface="+mj-cs"/>
              </a:rPr>
              <a:t>DPA( </a:t>
            </a:r>
            <a:r>
              <a:rPr lang="ar-IQ" sz="4000" dirty="0" smtClean="0">
                <a:cs typeface="+mj-cs"/>
              </a:rPr>
              <a:t>كما في البكتريا المؤكسدة لغاز الميثان من جنس </a:t>
            </a:r>
            <a:r>
              <a:rPr lang="en-US" sz="4000" dirty="0" err="1" smtClean="0">
                <a:cs typeface="+mj-cs"/>
              </a:rPr>
              <a:t>Methylosinus</a:t>
            </a:r>
            <a:endParaRPr lang="en-US" sz="4000" dirty="0">
              <a:cs typeface="+mj-cs"/>
            </a:endParaRPr>
          </a:p>
        </p:txBody>
      </p:sp>
    </p:spTree>
    <p:extLst>
      <p:ext uri="{BB962C8B-B14F-4D97-AF65-F5344CB8AC3E}">
        <p14:creationId xmlns:p14="http://schemas.microsoft.com/office/powerpoint/2010/main" val="389249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852" y="149902"/>
            <a:ext cx="11707318" cy="6027061"/>
          </a:xfrm>
        </p:spPr>
        <p:txBody>
          <a:bodyPr>
            <a:noAutofit/>
          </a:bodyPr>
          <a:lstStyle/>
          <a:p>
            <a:pPr algn="justLow" rtl="1"/>
            <a:r>
              <a:rPr lang="ar-IQ" sz="4000" dirty="0" smtClean="0"/>
              <a:t>الحويصلات</a:t>
            </a:r>
          </a:p>
          <a:p>
            <a:pPr algn="justLow" rtl="1"/>
            <a:r>
              <a:rPr lang="ar-IQ" sz="4000" dirty="0" smtClean="0"/>
              <a:t>تراكيب ذات جدران سميكة تستخدم للسكون والسبات الحيوي وهي مقاومة للظروف الصعبة وتتشابه مع السبورات في بعض الأوجه إلا انها لا تمتلك المقاومة العالية للحرارة وتختلف في تركيبها الكيميائي عن السبورات الداخلية. مثالها الحويصلة الناتجة من جنس</a:t>
            </a:r>
            <a:r>
              <a:rPr lang="en-US" sz="4000" dirty="0" err="1" smtClean="0"/>
              <a:t>Azotobacter</a:t>
            </a:r>
            <a:endParaRPr lang="en-US" sz="4000" dirty="0"/>
          </a:p>
        </p:txBody>
      </p:sp>
    </p:spTree>
    <p:extLst>
      <p:ext uri="{BB962C8B-B14F-4D97-AF65-F5344CB8AC3E}">
        <p14:creationId xmlns:p14="http://schemas.microsoft.com/office/powerpoint/2010/main" val="137854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99803"/>
            <a:ext cx="11108961" cy="5877160"/>
          </a:xfrm>
        </p:spPr>
        <p:txBody>
          <a:bodyPr>
            <a:normAutofit fontScale="92500"/>
          </a:bodyPr>
          <a:lstStyle/>
          <a:p>
            <a:pPr algn="justLow" rtl="1"/>
            <a:r>
              <a:rPr lang="ar-IQ" sz="4000" dirty="0" smtClean="0">
                <a:cs typeface="+mj-cs"/>
              </a:rPr>
              <a:t>تنمية البكتريا </a:t>
            </a:r>
          </a:p>
          <a:p>
            <a:pPr algn="justLow" rtl="1"/>
            <a:r>
              <a:rPr lang="ar-IQ" sz="4000" dirty="0" smtClean="0">
                <a:cs typeface="+mj-cs"/>
              </a:rPr>
              <a:t>يمكن تنمية البكتريا على أوساط غذائية في المختبر وأن تنميتها تتأثر بالظروف الفيزيائية المحيطة كدرجة الحرارة والـ </a:t>
            </a:r>
            <a:r>
              <a:rPr lang="en-US" sz="4000" dirty="0" smtClean="0">
                <a:cs typeface="+mj-cs"/>
              </a:rPr>
              <a:t>pH </a:t>
            </a:r>
            <a:r>
              <a:rPr lang="ar-IQ" sz="4000" dirty="0" smtClean="0">
                <a:cs typeface="+mj-cs"/>
              </a:rPr>
              <a:t>وتركيز الغازات. </a:t>
            </a:r>
            <a:endParaRPr lang="en-US" sz="4000" dirty="0" smtClean="0">
              <a:cs typeface="+mj-cs"/>
            </a:endParaRPr>
          </a:p>
          <a:p>
            <a:pPr algn="justLow" rtl="1"/>
            <a:r>
              <a:rPr lang="ar-IQ" sz="4000" dirty="0" smtClean="0">
                <a:cs typeface="+mj-cs"/>
              </a:rPr>
              <a:t>العوامل اللازمة لتنمية البكتريا </a:t>
            </a:r>
            <a:endParaRPr lang="en-US" sz="4000" dirty="0" smtClean="0">
              <a:cs typeface="+mj-cs"/>
            </a:endParaRPr>
          </a:p>
          <a:p>
            <a:pPr algn="justLow" rtl="1"/>
            <a:r>
              <a:rPr lang="ar-IQ" sz="4000" dirty="0" smtClean="0">
                <a:cs typeface="+mj-cs"/>
              </a:rPr>
              <a:t>أ( الاحتياجات الغذائية </a:t>
            </a:r>
            <a:endParaRPr lang="en-US" sz="4000" dirty="0" smtClean="0">
              <a:cs typeface="+mj-cs"/>
            </a:endParaRPr>
          </a:p>
          <a:p>
            <a:pPr algn="justLow" rtl="1"/>
            <a:r>
              <a:rPr lang="ar-IQ" sz="4000" dirty="0" smtClean="0">
                <a:cs typeface="+mj-cs"/>
              </a:rPr>
              <a:t>1- مصدر الكاربون- بعض الأحياء تستخدم </a:t>
            </a:r>
            <a:r>
              <a:rPr lang="en-US" sz="4000" dirty="0" smtClean="0">
                <a:cs typeface="+mj-cs"/>
              </a:rPr>
              <a:t>CO2 </a:t>
            </a:r>
            <a:r>
              <a:rPr lang="ar-IQ" sz="4000" dirty="0" smtClean="0">
                <a:cs typeface="+mj-cs"/>
              </a:rPr>
              <a:t>كمصدر وحيد للكاربون وتسمى ذاتية التغذية </a:t>
            </a:r>
            <a:r>
              <a:rPr lang="en-US" sz="4000" dirty="0" smtClean="0">
                <a:cs typeface="+mj-cs"/>
              </a:rPr>
              <a:t> Autotrophs </a:t>
            </a:r>
            <a:r>
              <a:rPr lang="ar-IQ" sz="4000" dirty="0" smtClean="0">
                <a:cs typeface="+mj-cs"/>
              </a:rPr>
              <a:t>وقسم يستخدم الكاربون العضوي كمصدر أساسي للكاربون وتسمى غير ذاتية التغذية </a:t>
            </a:r>
            <a:r>
              <a:rPr lang="en-US" sz="4000" dirty="0" smtClean="0">
                <a:cs typeface="+mj-cs"/>
              </a:rPr>
              <a:t>Heterotrophs </a:t>
            </a:r>
            <a:r>
              <a:rPr lang="ar-IQ" sz="4000" dirty="0" smtClean="0">
                <a:cs typeface="+mj-cs"/>
              </a:rPr>
              <a:t>ولا تستطيع ان تستخدم </a:t>
            </a:r>
            <a:r>
              <a:rPr lang="en-US" sz="4000" dirty="0" smtClean="0">
                <a:cs typeface="+mj-cs"/>
              </a:rPr>
              <a:t>CO2 </a:t>
            </a:r>
            <a:r>
              <a:rPr lang="ar-IQ" sz="4000" dirty="0" smtClean="0">
                <a:cs typeface="+mj-cs"/>
              </a:rPr>
              <a:t>كمصدر وحيد للكاربو</a:t>
            </a:r>
            <a:r>
              <a:rPr lang="ar-IQ" sz="4000" dirty="0">
                <a:cs typeface="+mj-cs"/>
              </a:rPr>
              <a:t>ن</a:t>
            </a:r>
            <a:endParaRPr lang="en-US" sz="4000" dirty="0">
              <a:cs typeface="+mj-cs"/>
            </a:endParaRPr>
          </a:p>
        </p:txBody>
      </p:sp>
    </p:spTree>
    <p:extLst>
      <p:ext uri="{BB962C8B-B14F-4D97-AF65-F5344CB8AC3E}">
        <p14:creationId xmlns:p14="http://schemas.microsoft.com/office/powerpoint/2010/main" val="178525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793" y="194872"/>
            <a:ext cx="11617377" cy="5982091"/>
          </a:xfrm>
        </p:spPr>
        <p:txBody>
          <a:bodyPr>
            <a:normAutofit/>
          </a:bodyPr>
          <a:lstStyle/>
          <a:p>
            <a:pPr algn="justLow" rtl="1"/>
            <a:r>
              <a:rPr lang="ar-IQ" sz="4000" dirty="0" smtClean="0">
                <a:cs typeface="+mj-cs"/>
              </a:rPr>
              <a:t>2- مصدر الطاقة- قسم يستفاد من الضوء كمصدر للطاقة فتسمى ضوئية التغذية  </a:t>
            </a:r>
            <a:r>
              <a:rPr lang="en-US" sz="4000" dirty="0" smtClean="0">
                <a:cs typeface="+mj-cs"/>
              </a:rPr>
              <a:t> Phototrophs  </a:t>
            </a:r>
            <a:r>
              <a:rPr lang="ar-IQ" sz="4000" dirty="0" smtClean="0">
                <a:cs typeface="+mj-cs"/>
              </a:rPr>
              <a:t>وقسم يعتمد على المركبات الكيمائية فتسمى</a:t>
            </a:r>
            <a:r>
              <a:rPr lang="en-US" sz="4000" dirty="0" err="1" smtClean="0">
                <a:cs typeface="+mj-cs"/>
              </a:rPr>
              <a:t>Chemotrophs</a:t>
            </a:r>
            <a:r>
              <a:rPr lang="en-US" sz="4000" dirty="0" smtClean="0">
                <a:cs typeface="+mj-cs"/>
              </a:rPr>
              <a:t> </a:t>
            </a:r>
          </a:p>
          <a:p>
            <a:pPr algn="justLow" rtl="1"/>
            <a:r>
              <a:rPr lang="ar-IQ" sz="4000" dirty="0" smtClean="0">
                <a:cs typeface="+mj-cs"/>
              </a:rPr>
              <a:t>3- مصدر النتروجين- بعض البكتريا تستخدم النتروجين الجوي والبعض الاخر يستخدم مركبات النتروجين غير العضوية مثل </a:t>
            </a:r>
            <a:r>
              <a:rPr lang="en-US" sz="4000" dirty="0" smtClean="0">
                <a:cs typeface="+mj-cs"/>
              </a:rPr>
              <a:t>NO2 </a:t>
            </a:r>
            <a:r>
              <a:rPr lang="ar-IQ" sz="4000" dirty="0" smtClean="0">
                <a:cs typeface="+mj-cs"/>
              </a:rPr>
              <a:t>و </a:t>
            </a:r>
            <a:r>
              <a:rPr lang="en-US" sz="4000" dirty="0" smtClean="0">
                <a:cs typeface="+mj-cs"/>
              </a:rPr>
              <a:t>NO3 </a:t>
            </a:r>
            <a:r>
              <a:rPr lang="ar-IQ" sz="4000" dirty="0" smtClean="0">
                <a:cs typeface="+mj-cs"/>
              </a:rPr>
              <a:t>وأملاح الأمونيوم )+</a:t>
            </a:r>
            <a:r>
              <a:rPr lang="en-US" sz="4000" dirty="0" smtClean="0">
                <a:cs typeface="+mj-cs"/>
              </a:rPr>
              <a:t>NH4( </a:t>
            </a:r>
            <a:r>
              <a:rPr lang="ar-IQ" sz="4000" dirty="0" smtClean="0">
                <a:cs typeface="+mj-cs"/>
              </a:rPr>
              <a:t>وقسم يستخدم النتروجين من مصادر عضوية كالأحماض الامينية او نواتج التحلل المائي للبروتين. ان زيادة </a:t>
            </a:r>
          </a:p>
          <a:p>
            <a:pPr algn="justLow" rtl="1"/>
            <a:r>
              <a:rPr lang="ar-IQ" sz="4000" dirty="0" smtClean="0">
                <a:cs typeface="+mj-cs"/>
              </a:rPr>
              <a:t>نسبة </a:t>
            </a:r>
            <a:r>
              <a:rPr lang="en-US" sz="4000" dirty="0" smtClean="0">
                <a:cs typeface="+mj-cs"/>
              </a:rPr>
              <a:t>N:C </a:t>
            </a:r>
            <a:r>
              <a:rPr lang="ar-IQ" sz="4000" dirty="0" smtClean="0">
                <a:cs typeface="+mj-cs"/>
              </a:rPr>
              <a:t>تكون مناسبة لنمو الفطريات وانخفاضها مناسب لعملية تكوين السبورات وهكذا فإن اهمية النسبة تبدو متباينة. </a:t>
            </a:r>
            <a:endParaRPr lang="en-US" sz="4000" dirty="0">
              <a:cs typeface="+mj-cs"/>
            </a:endParaRPr>
          </a:p>
        </p:txBody>
      </p:sp>
    </p:spTree>
    <p:extLst>
      <p:ext uri="{BB962C8B-B14F-4D97-AF65-F5344CB8AC3E}">
        <p14:creationId xmlns:p14="http://schemas.microsoft.com/office/powerpoint/2010/main" val="402151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803" y="419725"/>
            <a:ext cx="11662348" cy="5757238"/>
          </a:xfrm>
        </p:spPr>
        <p:txBody>
          <a:bodyPr>
            <a:noAutofit/>
          </a:bodyPr>
          <a:lstStyle/>
          <a:p>
            <a:pPr algn="justLow" rtl="1"/>
            <a:r>
              <a:rPr lang="ar-IQ" sz="4000" dirty="0" smtClean="0">
                <a:cs typeface="+mj-cs"/>
              </a:rPr>
              <a:t>4- عنصر </a:t>
            </a:r>
            <a:r>
              <a:rPr lang="en-US" sz="4000" dirty="0" smtClean="0">
                <a:cs typeface="+mj-cs"/>
              </a:rPr>
              <a:t>S </a:t>
            </a:r>
            <a:r>
              <a:rPr lang="ar-IQ" sz="4000" dirty="0" smtClean="0">
                <a:cs typeface="+mj-cs"/>
              </a:rPr>
              <a:t>و </a:t>
            </a:r>
            <a:r>
              <a:rPr lang="en-US" sz="4000" dirty="0" smtClean="0">
                <a:cs typeface="+mj-cs"/>
              </a:rPr>
              <a:t>P -  </a:t>
            </a:r>
            <a:r>
              <a:rPr lang="ar-IQ" sz="4000" dirty="0" smtClean="0">
                <a:cs typeface="+mj-cs"/>
              </a:rPr>
              <a:t>تحتاج البكتريا للكبريت لتصنيع الأحماض الأمينية التي يدخل في تركيبها الكبريت مثل </a:t>
            </a:r>
            <a:r>
              <a:rPr lang="en-US" sz="4000" dirty="0" err="1" smtClean="0">
                <a:cs typeface="+mj-cs"/>
              </a:rPr>
              <a:t>Cystein</a:t>
            </a:r>
            <a:r>
              <a:rPr lang="en-US" sz="4000" dirty="0" smtClean="0">
                <a:cs typeface="+mj-cs"/>
              </a:rPr>
              <a:t> </a:t>
            </a:r>
            <a:r>
              <a:rPr lang="ar-IQ" sz="4000" dirty="0" smtClean="0">
                <a:cs typeface="+mj-cs"/>
              </a:rPr>
              <a:t>و </a:t>
            </a:r>
            <a:r>
              <a:rPr lang="en-US" sz="4000" dirty="0" err="1" smtClean="0">
                <a:cs typeface="+mj-cs"/>
              </a:rPr>
              <a:t>Cystine</a:t>
            </a:r>
            <a:r>
              <a:rPr lang="en-US" sz="4000" dirty="0" smtClean="0">
                <a:cs typeface="+mj-cs"/>
              </a:rPr>
              <a:t> </a:t>
            </a:r>
            <a:r>
              <a:rPr lang="ar-IQ" sz="4000" dirty="0" smtClean="0">
                <a:cs typeface="+mj-cs"/>
              </a:rPr>
              <a:t>و </a:t>
            </a:r>
            <a:r>
              <a:rPr lang="en-US" sz="4000" dirty="0" err="1" smtClean="0">
                <a:cs typeface="+mj-cs"/>
              </a:rPr>
              <a:t>Methionin</a:t>
            </a:r>
            <a:r>
              <a:rPr lang="en-US" sz="4000" dirty="0" smtClean="0">
                <a:cs typeface="+mj-cs"/>
              </a:rPr>
              <a:t> </a:t>
            </a:r>
            <a:r>
              <a:rPr lang="ar-IQ" sz="4000" dirty="0" smtClean="0">
                <a:cs typeface="+mj-cs"/>
              </a:rPr>
              <a:t>وبعض البكتريا تحصل على هذا العنصر من مصادر عضوية والآخر يحصل عليه من مصادر لاعضوية والبعض يمكن ان يستخدم الكبريت المعدني. أما عنصر </a:t>
            </a:r>
            <a:r>
              <a:rPr lang="en-US" sz="4000" dirty="0" smtClean="0">
                <a:cs typeface="+mj-cs"/>
              </a:rPr>
              <a:t>P </a:t>
            </a:r>
            <a:r>
              <a:rPr lang="ar-IQ" sz="4000" dirty="0" smtClean="0">
                <a:cs typeface="+mj-cs"/>
              </a:rPr>
              <a:t>فانه يجهز بصورة فوسفات وهو مهم لتخليق الأحماض النووية والنيوكليوتيدات والفسوسفولبيدات. </a:t>
            </a:r>
            <a:endParaRPr lang="en-US" sz="4000" dirty="0">
              <a:cs typeface="+mj-cs"/>
            </a:endParaRPr>
          </a:p>
        </p:txBody>
      </p:sp>
    </p:spTree>
    <p:extLst>
      <p:ext uri="{BB962C8B-B14F-4D97-AF65-F5344CB8AC3E}">
        <p14:creationId xmlns:p14="http://schemas.microsoft.com/office/powerpoint/2010/main" val="61365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852" y="641402"/>
            <a:ext cx="11737299" cy="4889968"/>
          </a:xfrm>
        </p:spPr>
        <p:txBody>
          <a:bodyPr>
            <a:normAutofit/>
          </a:bodyPr>
          <a:lstStyle/>
          <a:p>
            <a:pPr algn="r" rtl="1"/>
            <a:r>
              <a:rPr lang="en-US" sz="4000" dirty="0" smtClean="0">
                <a:cs typeface="+mj-cs"/>
              </a:rPr>
              <a:t>،Cu+2     Zn+2 </a:t>
            </a:r>
            <a:r>
              <a:rPr lang="ar-IQ" sz="4000" dirty="0" smtClean="0">
                <a:cs typeface="+mj-cs"/>
              </a:rPr>
              <a:t>بتراكيز متوسطة و </a:t>
            </a:r>
            <a:r>
              <a:rPr lang="en-US" sz="4000" dirty="0" smtClean="0">
                <a:cs typeface="+mj-cs"/>
              </a:rPr>
              <a:t>K+ ،Ca+2 ،Mg+2 ،Fe+2 5- </a:t>
            </a:r>
            <a:r>
              <a:rPr lang="ar-IQ" sz="4000" dirty="0" smtClean="0">
                <a:cs typeface="+mj-cs"/>
              </a:rPr>
              <a:t>العناصر المعدنية- مثل</a:t>
            </a:r>
            <a:r>
              <a:rPr lang="en-US" sz="4000" dirty="0" smtClean="0">
                <a:cs typeface="+mj-cs"/>
              </a:rPr>
              <a:t>Co+2 ،B+ ،Ni+2 ،Mo+6 ،Mn+2 </a:t>
            </a:r>
            <a:r>
              <a:rPr lang="ar-IQ" sz="4000" dirty="0" smtClean="0">
                <a:cs typeface="+mj-cs"/>
              </a:rPr>
              <a:t>بتراكيز واطئة.</a:t>
            </a:r>
            <a:endParaRPr lang="en-US" sz="4000" dirty="0" smtClean="0">
              <a:cs typeface="+mj-cs"/>
            </a:endParaRPr>
          </a:p>
          <a:p>
            <a:pPr algn="r" rtl="1"/>
            <a:r>
              <a:rPr lang="ar-IQ" sz="4000" dirty="0" smtClean="0">
                <a:cs typeface="+mj-cs"/>
              </a:rPr>
              <a:t>6- الماء- ضروري لإذابة الغذاء وتهيئة وسط مناسب لمختلف الفعاليات الحيوية ومقاومة التغيرات المفاجئة في درجات حرارة المحيط البيئي في الخلايا ومهم في جميع تفاعلات التحلل التي تقوم بها الخلية.</a:t>
            </a:r>
            <a:endParaRPr lang="en-US" sz="4000" dirty="0">
              <a:cs typeface="+mj-cs"/>
            </a:endParaRPr>
          </a:p>
        </p:txBody>
      </p:sp>
    </p:spTree>
    <p:extLst>
      <p:ext uri="{BB962C8B-B14F-4D97-AF65-F5344CB8AC3E}">
        <p14:creationId xmlns:p14="http://schemas.microsoft.com/office/powerpoint/2010/main" val="202552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33" y="374754"/>
            <a:ext cx="11692328" cy="5802209"/>
          </a:xfrm>
        </p:spPr>
        <p:txBody>
          <a:bodyPr>
            <a:normAutofit/>
          </a:bodyPr>
          <a:lstStyle/>
          <a:p>
            <a:pPr algn="r" rtl="1"/>
            <a:r>
              <a:rPr lang="ar-IQ" sz="4000" dirty="0" smtClean="0">
                <a:cs typeface="+mj-cs"/>
              </a:rPr>
              <a:t>7- الفيتامينات- تحتاج لها الخلية كمرافقات انزيمية </a:t>
            </a:r>
            <a:r>
              <a:rPr lang="en-US" sz="4000" dirty="0" smtClean="0">
                <a:cs typeface="+mj-cs"/>
              </a:rPr>
              <a:t>coenzyme </a:t>
            </a:r>
            <a:r>
              <a:rPr lang="ar-IQ" sz="4000" dirty="0" smtClean="0">
                <a:cs typeface="+mj-cs"/>
              </a:rPr>
              <a:t>أو كوحدات بناء للإنزيمات نفسها، بعض البكتريا بإمكانها تخليق الفيتامينات وقسم منها لا يستطيع تخليقها لذا يجب اضافتها للأوساط الغذائية.</a:t>
            </a:r>
            <a:endParaRPr lang="en-US" sz="4000" dirty="0" smtClean="0">
              <a:cs typeface="+mj-cs"/>
            </a:endParaRPr>
          </a:p>
          <a:p>
            <a:pPr algn="r" rtl="1"/>
            <a:r>
              <a:rPr lang="ar-IQ" sz="4000" dirty="0" smtClean="0">
                <a:cs typeface="+mj-cs"/>
              </a:rPr>
              <a:t>ب الاحتياجات الفيزيائية للنمو</a:t>
            </a:r>
          </a:p>
          <a:p>
            <a:pPr algn="r" rtl="1"/>
            <a:r>
              <a:rPr lang="ar-IQ" sz="4000" dirty="0" smtClean="0">
                <a:cs typeface="+mj-cs"/>
              </a:rPr>
              <a:t>1- درجة الحرارة- وهي مهمة لأنها تتحكم بمعدل التفاعلات الكيميائية التي تحدث داخل الخلية</a:t>
            </a:r>
            <a:r>
              <a:rPr lang="en-US" sz="4000" dirty="0" smtClean="0">
                <a:cs typeface="+mj-cs"/>
              </a:rPr>
              <a:t> </a:t>
            </a:r>
            <a:r>
              <a:rPr lang="ar-IQ" sz="4000" dirty="0" smtClean="0">
                <a:cs typeface="+mj-cs"/>
              </a:rPr>
              <a:t>وتقسم البكتريا حسب درجة الحرارة الى ثلاث أقسام هي:-</a:t>
            </a:r>
            <a:endParaRPr lang="en-US" sz="4000" dirty="0">
              <a:cs typeface="+mj-cs"/>
            </a:endParaRPr>
          </a:p>
        </p:txBody>
      </p:sp>
    </p:spTree>
    <p:extLst>
      <p:ext uri="{BB962C8B-B14F-4D97-AF65-F5344CB8AC3E}">
        <p14:creationId xmlns:p14="http://schemas.microsoft.com/office/powerpoint/2010/main" val="43650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843" y="209862"/>
            <a:ext cx="11647357" cy="5967101"/>
          </a:xfrm>
        </p:spPr>
        <p:txBody>
          <a:bodyPr>
            <a:normAutofit lnSpcReduction="10000"/>
          </a:bodyPr>
          <a:lstStyle/>
          <a:p>
            <a:pPr algn="justLow" rtl="1"/>
            <a:r>
              <a:rPr lang="ar-IQ" sz="4000" dirty="0" smtClean="0">
                <a:cs typeface="+mj-cs"/>
              </a:rPr>
              <a:t>أ- البكتريا المحبة للبرودة</a:t>
            </a:r>
            <a:r>
              <a:rPr lang="en-US" sz="4000" dirty="0" smtClean="0">
                <a:cs typeface="+mj-cs"/>
              </a:rPr>
              <a:t>  </a:t>
            </a:r>
            <a:r>
              <a:rPr lang="en-US" sz="4000" dirty="0" err="1" smtClean="0">
                <a:cs typeface="+mj-cs"/>
              </a:rPr>
              <a:t>Psychrophiles</a:t>
            </a:r>
            <a:endParaRPr lang="ar-IQ" sz="4000" dirty="0" smtClean="0">
              <a:cs typeface="+mj-cs"/>
            </a:endParaRPr>
          </a:p>
          <a:p>
            <a:pPr marL="0" indent="0" algn="justLow" rtl="1">
              <a:buNone/>
            </a:pPr>
            <a:r>
              <a:rPr lang="ar-IQ" sz="4000" dirty="0" smtClean="0">
                <a:cs typeface="+mj-cs"/>
              </a:rPr>
              <a:t>  لها </a:t>
            </a:r>
            <a:r>
              <a:rPr lang="ar-IQ" sz="4000" dirty="0" smtClean="0">
                <a:cs typeface="+mj-cs"/>
              </a:rPr>
              <a:t>القابلية على النمو في درجة حرارة صفر درجة مئوية أو أقل ويمكنها النمو بشكل أفضل بدرجة حرارة أعلى، حرارة نموها المثالية 15̊م والعظمى لنموها هي </a:t>
            </a:r>
            <a:r>
              <a:rPr lang="en-US" sz="4000" dirty="0" smtClean="0">
                <a:cs typeface="+mj-cs"/>
              </a:rPr>
              <a:t>20</a:t>
            </a:r>
            <a:r>
              <a:rPr lang="ar-IQ" sz="4000" dirty="0" smtClean="0">
                <a:cs typeface="+mj-cs"/>
              </a:rPr>
              <a:t>م. </a:t>
            </a:r>
            <a:endParaRPr lang="ar-IQ" sz="4000" dirty="0" smtClean="0">
              <a:cs typeface="+mj-cs"/>
            </a:endParaRPr>
          </a:p>
          <a:p>
            <a:pPr marL="0" indent="0" algn="justLow" rtl="1">
              <a:buNone/>
            </a:pPr>
            <a:endParaRPr lang="en-US" sz="4000" dirty="0" smtClean="0">
              <a:cs typeface="+mj-cs"/>
            </a:endParaRPr>
          </a:p>
          <a:p>
            <a:pPr algn="justLow" rtl="1"/>
            <a:r>
              <a:rPr lang="ar-IQ" sz="4000" dirty="0">
                <a:cs typeface="+mj-cs"/>
              </a:rPr>
              <a:t>ب- البكتريا المحبة للحرارة </a:t>
            </a:r>
            <a:r>
              <a:rPr lang="ar-IQ" sz="4000" dirty="0" smtClean="0">
                <a:cs typeface="+mj-cs"/>
              </a:rPr>
              <a:t>المتوسطة </a:t>
            </a:r>
            <a:r>
              <a:rPr lang="en-US" sz="4000" dirty="0" err="1" smtClean="0">
                <a:cs typeface="+mj-cs"/>
              </a:rPr>
              <a:t>Mesophiles</a:t>
            </a:r>
            <a:r>
              <a:rPr lang="ar-IQ" sz="4000" dirty="0" smtClean="0">
                <a:cs typeface="+mj-cs"/>
              </a:rPr>
              <a:t>   </a:t>
            </a:r>
            <a:endParaRPr lang="ar-IQ" sz="4000" dirty="0">
              <a:cs typeface="+mj-cs"/>
            </a:endParaRPr>
          </a:p>
          <a:p>
            <a:pPr marL="0" indent="0" algn="justLow" rtl="1">
              <a:buNone/>
            </a:pPr>
            <a:r>
              <a:rPr lang="ar-IQ" sz="4000" dirty="0">
                <a:cs typeface="+mj-cs"/>
              </a:rPr>
              <a:t> </a:t>
            </a:r>
            <a:r>
              <a:rPr lang="ar-IQ" sz="4000" dirty="0" smtClean="0">
                <a:cs typeface="+mj-cs"/>
              </a:rPr>
              <a:t> تنمو </a:t>
            </a:r>
            <a:r>
              <a:rPr lang="ar-IQ" sz="4000" dirty="0">
                <a:cs typeface="+mj-cs"/>
              </a:rPr>
              <a:t>بمدى يتراوح بين </a:t>
            </a:r>
            <a:r>
              <a:rPr lang="ar-IQ" sz="4000" dirty="0" smtClean="0">
                <a:cs typeface="+mj-cs"/>
              </a:rPr>
              <a:t>(25-40)̊</a:t>
            </a:r>
            <a:r>
              <a:rPr lang="ar-IQ" sz="4000" dirty="0">
                <a:cs typeface="+mj-cs"/>
              </a:rPr>
              <a:t>م </a:t>
            </a:r>
            <a:r>
              <a:rPr lang="ar-IQ" sz="4000" dirty="0" smtClean="0">
                <a:cs typeface="+mj-cs"/>
              </a:rPr>
              <a:t>وتضم </a:t>
            </a:r>
            <a:r>
              <a:rPr lang="ar-IQ" sz="4000" dirty="0">
                <a:cs typeface="+mj-cs"/>
              </a:rPr>
              <a:t>العديد من الانواع والأجناس أكثر من </a:t>
            </a:r>
            <a:r>
              <a:rPr lang="ar-IQ" sz="4000" dirty="0" smtClean="0">
                <a:cs typeface="+mj-cs"/>
              </a:rPr>
              <a:t>المجموعتين الاخرى </a:t>
            </a:r>
            <a:r>
              <a:rPr lang="ar-IQ" sz="4000" dirty="0">
                <a:cs typeface="+mj-cs"/>
              </a:rPr>
              <a:t>وإن غالبية البكتريا المرضية للإنسان والحيوان تقع ضمن هذه المجموعة حيث تنمو </a:t>
            </a:r>
            <a:r>
              <a:rPr lang="ar-IQ" sz="4000" dirty="0" smtClean="0">
                <a:cs typeface="+mj-cs"/>
              </a:rPr>
              <a:t>جيداُ </a:t>
            </a:r>
            <a:r>
              <a:rPr lang="ar-IQ" sz="4000" dirty="0">
                <a:cs typeface="+mj-cs"/>
              </a:rPr>
              <a:t>بدرجة حرارة الجسم 37̊م. </a:t>
            </a:r>
            <a:endParaRPr lang="en-US" sz="4000" dirty="0">
              <a:cs typeface="+mj-cs"/>
            </a:endParaRPr>
          </a:p>
        </p:txBody>
      </p:sp>
    </p:spTree>
    <p:extLst>
      <p:ext uri="{BB962C8B-B14F-4D97-AF65-F5344CB8AC3E}">
        <p14:creationId xmlns:p14="http://schemas.microsoft.com/office/powerpoint/2010/main" val="2372405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54833" y="449705"/>
            <a:ext cx="11722308" cy="5727258"/>
          </a:xfrm>
        </p:spPr>
        <p:txBody>
          <a:bodyPr>
            <a:normAutofit fontScale="97500" lnSpcReduction="10000"/>
          </a:bodyPr>
          <a:lstStyle/>
          <a:p>
            <a:pPr algn="justLow" rtl="1"/>
            <a:r>
              <a:rPr lang="ar-IQ" sz="4000" dirty="0" smtClean="0">
                <a:cs typeface="+mj-cs"/>
              </a:rPr>
              <a:t>ج- البكتريا المحبة للحرارة العالي</a:t>
            </a:r>
            <a:r>
              <a:rPr lang="en-US" sz="4000" dirty="0" smtClean="0">
                <a:cs typeface="+mj-cs"/>
              </a:rPr>
              <a:t> </a:t>
            </a:r>
            <a:r>
              <a:rPr lang="ar-IQ" sz="4000" dirty="0" smtClean="0">
                <a:cs typeface="+mj-cs"/>
              </a:rPr>
              <a:t> </a:t>
            </a:r>
            <a:r>
              <a:rPr lang="en-US" sz="4000" dirty="0" smtClean="0">
                <a:cs typeface="+mj-cs"/>
              </a:rPr>
              <a:t>         Thermophiles</a:t>
            </a:r>
            <a:r>
              <a:rPr lang="ar-IQ" sz="4000" dirty="0" smtClean="0">
                <a:cs typeface="+mj-cs"/>
              </a:rPr>
              <a:t> </a:t>
            </a:r>
          </a:p>
          <a:p>
            <a:pPr marL="0" indent="0" algn="justLow" rtl="1">
              <a:buNone/>
            </a:pPr>
            <a:r>
              <a:rPr lang="ar-IQ" sz="4000" dirty="0" smtClean="0">
                <a:cs typeface="+mj-cs"/>
              </a:rPr>
              <a:t>   حرارة نموها المثالية 45̊م ومداها الحراري 40-65̊م.</a:t>
            </a:r>
          </a:p>
          <a:p>
            <a:pPr marL="0" indent="0" algn="justLow" rtl="1">
              <a:buNone/>
            </a:pPr>
            <a:r>
              <a:rPr lang="ar-IQ" sz="4000" dirty="0" smtClean="0">
                <a:cs typeface="+mj-cs"/>
              </a:rPr>
              <a:t> </a:t>
            </a:r>
            <a:br>
              <a:rPr lang="ar-IQ" sz="4000" dirty="0" smtClean="0">
                <a:cs typeface="+mj-cs"/>
              </a:rPr>
            </a:br>
            <a:r>
              <a:rPr lang="ar-IQ" sz="4000" dirty="0" smtClean="0">
                <a:cs typeface="+mj-cs"/>
              </a:rPr>
              <a:t>2- الاس الهيدروجيني الامثل </a:t>
            </a:r>
            <a:r>
              <a:rPr lang="en-US" sz="4000" dirty="0" smtClean="0"/>
              <a:t>pH</a:t>
            </a:r>
            <a:endParaRPr lang="ar-IQ" sz="4000" dirty="0" smtClean="0">
              <a:cs typeface="+mj-cs"/>
            </a:endParaRPr>
          </a:p>
          <a:p>
            <a:pPr marL="0" indent="0" algn="justLow" rtl="1">
              <a:buNone/>
            </a:pPr>
            <a:r>
              <a:rPr lang="ar-IQ" sz="4000" dirty="0" smtClean="0">
                <a:cs typeface="+mj-cs"/>
              </a:rPr>
              <a:t>    أمثل </a:t>
            </a:r>
            <a:r>
              <a:rPr lang="en-US" sz="4000" dirty="0" smtClean="0">
                <a:cs typeface="+mj-cs"/>
              </a:rPr>
              <a:t>pH </a:t>
            </a:r>
            <a:r>
              <a:rPr lang="ar-IQ" sz="4000" dirty="0" smtClean="0">
                <a:cs typeface="+mj-cs"/>
              </a:rPr>
              <a:t> للنمو هو المتعادل </a:t>
            </a:r>
            <a:r>
              <a:rPr lang="en-US" sz="4000" dirty="0" smtClean="0">
                <a:cs typeface="+mj-cs"/>
              </a:rPr>
              <a:t>6.5-7.5</a:t>
            </a:r>
            <a:r>
              <a:rPr lang="ar-IQ" sz="4000" dirty="0" smtClean="0">
                <a:cs typeface="+mj-cs"/>
              </a:rPr>
              <a:t> والمدى هو من 5-9 وقسم قليل</a:t>
            </a:r>
            <a:br>
              <a:rPr lang="ar-IQ" sz="4000" dirty="0" smtClean="0">
                <a:cs typeface="+mj-cs"/>
              </a:rPr>
            </a:br>
            <a:r>
              <a:rPr lang="ar-IQ" sz="4000" dirty="0" smtClean="0">
                <a:cs typeface="+mj-cs"/>
              </a:rPr>
              <a:t>من البكتريا يمكنه النمو في الـ </a:t>
            </a:r>
            <a:r>
              <a:rPr lang="en-US" sz="4000" dirty="0" smtClean="0">
                <a:cs typeface="+mj-cs"/>
              </a:rPr>
              <a:t>pH </a:t>
            </a:r>
            <a:r>
              <a:rPr lang="ar-IQ" sz="4000" dirty="0" smtClean="0">
                <a:cs typeface="+mj-cs"/>
              </a:rPr>
              <a:t>الحامضي المنخفض أو القاعدي المرتفع.</a:t>
            </a:r>
          </a:p>
          <a:p>
            <a:pPr marL="0" indent="0" algn="justLow" rtl="1">
              <a:buNone/>
            </a:pPr>
            <a:endParaRPr lang="ar-IQ" sz="4000" dirty="0" smtClean="0">
              <a:cs typeface="+mj-cs"/>
            </a:endParaRPr>
          </a:p>
          <a:p>
            <a:pPr marL="0" indent="0" algn="justLow" rtl="1">
              <a:buNone/>
            </a:pPr>
            <a:r>
              <a:rPr lang="ar-IQ" sz="4000" dirty="0">
                <a:cs typeface="+mj-cs"/>
              </a:rPr>
              <a:t>3- الغازات- يعد </a:t>
            </a:r>
            <a:r>
              <a:rPr lang="en-US" sz="4000" dirty="0">
                <a:cs typeface="+mj-cs"/>
              </a:rPr>
              <a:t>O2 </a:t>
            </a:r>
            <a:r>
              <a:rPr lang="ar-IQ" sz="4000" dirty="0">
                <a:cs typeface="+mj-cs"/>
              </a:rPr>
              <a:t>و </a:t>
            </a:r>
            <a:r>
              <a:rPr lang="en-US" sz="4000" dirty="0">
                <a:cs typeface="+mj-cs"/>
              </a:rPr>
              <a:t>CO2 </a:t>
            </a:r>
            <a:r>
              <a:rPr lang="ar-IQ" sz="4000" dirty="0">
                <a:cs typeface="+mj-cs"/>
              </a:rPr>
              <a:t>من الغازات المهمة التي لها تأثير كبير في نمو البكتريا </a:t>
            </a:r>
            <a:r>
              <a:rPr lang="ar-IQ" sz="4000" dirty="0" smtClean="0">
                <a:cs typeface="+mj-cs"/>
              </a:rPr>
              <a:t>وتقسم البكتريا </a:t>
            </a:r>
            <a:r>
              <a:rPr lang="ar-IQ" sz="4000" dirty="0">
                <a:cs typeface="+mj-cs"/>
              </a:rPr>
              <a:t>حسب استجابتها لغاز </a:t>
            </a:r>
            <a:r>
              <a:rPr lang="en-US" sz="4000" dirty="0">
                <a:cs typeface="+mj-cs"/>
              </a:rPr>
              <a:t>O2 </a:t>
            </a:r>
            <a:r>
              <a:rPr lang="ar-IQ" sz="4000" dirty="0">
                <a:cs typeface="+mj-cs"/>
              </a:rPr>
              <a:t>الى أربعة مجاميع هي:</a:t>
            </a:r>
            <a:endParaRPr lang="en-US" sz="4000" dirty="0">
              <a:cs typeface="+mj-cs"/>
            </a:endParaRPr>
          </a:p>
        </p:txBody>
      </p:sp>
    </p:spTree>
    <p:extLst>
      <p:ext uri="{BB962C8B-B14F-4D97-AF65-F5344CB8AC3E}">
        <p14:creationId xmlns:p14="http://schemas.microsoft.com/office/powerpoint/2010/main" val="263162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117283" y="599607"/>
            <a:ext cx="11673955" cy="5524631"/>
          </a:xfrm>
          <a:prstGeom prst="rect">
            <a:avLst/>
          </a:prstGeom>
        </p:spPr>
      </p:pic>
    </p:spTree>
    <p:extLst>
      <p:ext uri="{BB962C8B-B14F-4D97-AF65-F5344CB8AC3E}">
        <p14:creationId xmlns:p14="http://schemas.microsoft.com/office/powerpoint/2010/main" val="1172454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823" y="494675"/>
            <a:ext cx="11602387" cy="5682288"/>
          </a:xfrm>
        </p:spPr>
        <p:txBody>
          <a:bodyPr>
            <a:normAutofit/>
          </a:bodyPr>
          <a:lstStyle/>
          <a:p>
            <a:pPr algn="justLow" rtl="1"/>
            <a:r>
              <a:rPr lang="ar-IQ" sz="4000" dirty="0">
                <a:cs typeface="+mj-cs"/>
              </a:rPr>
              <a:t>أ- البكتريا الهوائية </a:t>
            </a:r>
            <a:r>
              <a:rPr lang="en-US" sz="4000" dirty="0">
                <a:cs typeface="+mj-cs"/>
              </a:rPr>
              <a:t>Aerobic Bacteria </a:t>
            </a:r>
            <a:r>
              <a:rPr lang="ar-IQ" sz="4000" dirty="0">
                <a:cs typeface="+mj-cs"/>
              </a:rPr>
              <a:t>وهي البكتريا التي تحتاج الى </a:t>
            </a:r>
            <a:r>
              <a:rPr lang="en-US" sz="4000" dirty="0">
                <a:cs typeface="+mj-cs"/>
              </a:rPr>
              <a:t>O2 </a:t>
            </a:r>
            <a:r>
              <a:rPr lang="ar-IQ" sz="4000" dirty="0">
                <a:cs typeface="+mj-cs"/>
              </a:rPr>
              <a:t>في نموها. </a:t>
            </a:r>
          </a:p>
          <a:p>
            <a:pPr algn="justLow" rtl="1"/>
            <a:r>
              <a:rPr lang="ar-IQ" sz="4000" dirty="0" smtClean="0"/>
              <a:t>ب- </a:t>
            </a:r>
            <a:r>
              <a:rPr lang="ar-IQ" sz="4000" dirty="0"/>
              <a:t>البكتريا </a:t>
            </a:r>
            <a:r>
              <a:rPr lang="ar-IQ" sz="4000" dirty="0" smtClean="0"/>
              <a:t>اللاهوائية</a:t>
            </a:r>
            <a:r>
              <a:rPr lang="en-US" sz="4000" dirty="0"/>
              <a:t>Anaerobic Bacteria</a:t>
            </a:r>
            <a:r>
              <a:rPr lang="en-US" sz="4000" dirty="0" smtClean="0">
                <a:cs typeface="+mj-cs"/>
              </a:rPr>
              <a:t> </a:t>
            </a:r>
            <a:r>
              <a:rPr lang="ar-IQ" sz="4000" dirty="0" smtClean="0"/>
              <a:t> </a:t>
            </a:r>
            <a:r>
              <a:rPr lang="ar-IQ" sz="4000" dirty="0" smtClean="0">
                <a:cs typeface="+mj-cs"/>
              </a:rPr>
              <a:t>وهي </a:t>
            </a:r>
            <a:r>
              <a:rPr lang="ar-IQ" sz="4000" dirty="0">
                <a:cs typeface="+mj-cs"/>
              </a:rPr>
              <a:t>البكتريا التي لا تستطيع النمو بوجود </a:t>
            </a:r>
            <a:r>
              <a:rPr lang="en-US" sz="4000" dirty="0" smtClean="0">
                <a:cs typeface="+mj-cs"/>
              </a:rPr>
              <a:t>O2</a:t>
            </a:r>
            <a:r>
              <a:rPr lang="ar-IQ" sz="4000" dirty="0" smtClean="0">
                <a:cs typeface="+mj-cs"/>
              </a:rPr>
              <a:t>ويعد </a:t>
            </a:r>
            <a:r>
              <a:rPr lang="en-US" sz="4000" dirty="0">
                <a:cs typeface="+mj-cs"/>
              </a:rPr>
              <a:t>O2 </a:t>
            </a:r>
            <a:r>
              <a:rPr lang="ar-IQ" sz="4000" dirty="0">
                <a:cs typeface="+mj-cs"/>
              </a:rPr>
              <a:t>ساماً لها</a:t>
            </a:r>
            <a:r>
              <a:rPr lang="ar-IQ" sz="4000" dirty="0" smtClean="0">
                <a:cs typeface="+mj-cs"/>
              </a:rPr>
              <a:t>.</a:t>
            </a:r>
          </a:p>
          <a:p>
            <a:pPr algn="justLow" rtl="1"/>
            <a:r>
              <a:rPr lang="ar-IQ" sz="4000" dirty="0">
                <a:cs typeface="+mj-cs"/>
              </a:rPr>
              <a:t>ج- البكتريا اللاهوائية الاختيارية </a:t>
            </a:r>
            <a:r>
              <a:rPr lang="en-US" sz="4000" dirty="0">
                <a:cs typeface="+mj-cs"/>
              </a:rPr>
              <a:t>Facultative anaerobic Bacteria </a:t>
            </a:r>
            <a:r>
              <a:rPr lang="ar-IQ" sz="4000" dirty="0">
                <a:cs typeface="+mj-cs"/>
              </a:rPr>
              <a:t>تنمو بوجود أو عدم </a:t>
            </a:r>
            <a:r>
              <a:rPr lang="ar-IQ" sz="4000" dirty="0" smtClean="0">
                <a:cs typeface="+mj-cs"/>
              </a:rPr>
              <a:t>وجود </a:t>
            </a:r>
            <a:r>
              <a:rPr lang="en-US" sz="4000" dirty="0" smtClean="0"/>
              <a:t>O2</a:t>
            </a:r>
            <a:r>
              <a:rPr lang="ar-IQ" sz="4000" dirty="0" smtClean="0"/>
              <a:t>.</a:t>
            </a:r>
          </a:p>
          <a:p>
            <a:pPr algn="justLow" rtl="1"/>
            <a:r>
              <a:rPr lang="ar-IQ" sz="4000" dirty="0">
                <a:cs typeface="+mj-cs"/>
              </a:rPr>
              <a:t>د- البكتريا المحبة للقليل من الأوكسجين </a:t>
            </a:r>
            <a:r>
              <a:rPr lang="en-US" sz="4000" dirty="0">
                <a:cs typeface="+mj-cs"/>
              </a:rPr>
              <a:t>Micro aerobic Bacteria </a:t>
            </a:r>
            <a:r>
              <a:rPr lang="ar-IQ" sz="4000" dirty="0">
                <a:cs typeface="+mj-cs"/>
              </a:rPr>
              <a:t>تحتاج للقليل </a:t>
            </a:r>
            <a:r>
              <a:rPr lang="ar-IQ" sz="4000" dirty="0" smtClean="0">
                <a:cs typeface="+mj-cs"/>
              </a:rPr>
              <a:t>من</a:t>
            </a:r>
            <a:r>
              <a:rPr lang="en-US" sz="4000" dirty="0" smtClean="0">
                <a:cs typeface="+mj-cs"/>
              </a:rPr>
              <a:t>O2 </a:t>
            </a:r>
            <a:r>
              <a:rPr lang="ar-IQ" sz="4000" dirty="0">
                <a:cs typeface="+mj-cs"/>
              </a:rPr>
              <a:t>ولا </a:t>
            </a:r>
            <a:r>
              <a:rPr lang="ar-IQ" sz="4000" dirty="0" smtClean="0">
                <a:cs typeface="+mj-cs"/>
              </a:rPr>
              <a:t>تستطيع </a:t>
            </a:r>
            <a:r>
              <a:rPr lang="ar-IQ" sz="4000" dirty="0">
                <a:cs typeface="+mj-cs"/>
              </a:rPr>
              <a:t>أن تتحمل المستوى الطبيعي للأوكسجين في الهواء.</a:t>
            </a:r>
            <a:endParaRPr lang="en-US" sz="4000" dirty="0">
              <a:cs typeface="+mj-cs"/>
            </a:endParaRPr>
          </a:p>
        </p:txBody>
      </p:sp>
    </p:spTree>
    <p:extLst>
      <p:ext uri="{BB962C8B-B14F-4D97-AF65-F5344CB8AC3E}">
        <p14:creationId xmlns:p14="http://schemas.microsoft.com/office/powerpoint/2010/main" val="92895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793" y="254834"/>
            <a:ext cx="11617377" cy="5922130"/>
          </a:xfrm>
        </p:spPr>
        <p:txBody>
          <a:bodyPr>
            <a:noAutofit/>
          </a:bodyPr>
          <a:lstStyle/>
          <a:p>
            <a:pPr algn="justLow" rtl="1"/>
            <a:r>
              <a:rPr lang="ar-IQ" sz="4000" dirty="0" smtClean="0">
                <a:cs typeface="+mj-cs"/>
              </a:rPr>
              <a:t>ج </a:t>
            </a:r>
            <a:r>
              <a:rPr lang="ar-IQ" sz="4000" dirty="0">
                <a:cs typeface="+mj-cs"/>
              </a:rPr>
              <a:t>الأوساط الغذائية </a:t>
            </a:r>
            <a:r>
              <a:rPr lang="ar-IQ" sz="4000" dirty="0" smtClean="0">
                <a:cs typeface="+mj-cs"/>
              </a:rPr>
              <a:t>للبكتريا</a:t>
            </a:r>
            <a:r>
              <a:rPr lang="en-US" sz="4000" dirty="0">
                <a:cs typeface="+mj-cs"/>
              </a:rPr>
              <a:t>Bacterial Media </a:t>
            </a:r>
            <a:endParaRPr lang="ar-IQ" sz="4000" dirty="0">
              <a:cs typeface="+mj-cs"/>
            </a:endParaRPr>
          </a:p>
          <a:p>
            <a:pPr algn="justLow" rtl="1"/>
            <a:r>
              <a:rPr lang="ar-IQ" sz="4000" dirty="0">
                <a:cs typeface="+mj-cs"/>
              </a:rPr>
              <a:t>وهي البيئات الحاوية على العناصر الغذائية الضرورية للنمو والتكاثر فإذا كانت هذه الأوساط </a:t>
            </a:r>
            <a:r>
              <a:rPr lang="ar-IQ" sz="4000" dirty="0" smtClean="0">
                <a:cs typeface="+mj-cs"/>
              </a:rPr>
              <a:t>معروفة </a:t>
            </a:r>
            <a:r>
              <a:rPr lang="ar-IQ" sz="4000" dirty="0">
                <a:cs typeface="+mj-cs"/>
              </a:rPr>
              <a:t>التركيب سميت بالأوساط التركيبية </a:t>
            </a:r>
            <a:r>
              <a:rPr lang="en-US" sz="4000" dirty="0">
                <a:cs typeface="+mj-cs"/>
              </a:rPr>
              <a:t>Synthetic media </a:t>
            </a:r>
            <a:r>
              <a:rPr lang="ar-IQ" sz="4000" dirty="0">
                <a:cs typeface="+mj-cs"/>
              </a:rPr>
              <a:t>وإذا كانت غير معروفة </a:t>
            </a:r>
            <a:r>
              <a:rPr lang="ar-IQ" sz="4000" dirty="0" smtClean="0">
                <a:cs typeface="+mj-cs"/>
              </a:rPr>
              <a:t>التركيب </a:t>
            </a:r>
            <a:r>
              <a:rPr lang="ar-IQ" sz="4000" dirty="0">
                <a:cs typeface="+mj-cs"/>
              </a:rPr>
              <a:t>سميت بالأوساط المعقدة </a:t>
            </a:r>
            <a:r>
              <a:rPr lang="en-US" sz="4000" dirty="0">
                <a:cs typeface="+mj-cs"/>
              </a:rPr>
              <a:t>Complex media </a:t>
            </a:r>
            <a:r>
              <a:rPr lang="ar-IQ" sz="4000" dirty="0">
                <a:cs typeface="+mj-cs"/>
              </a:rPr>
              <a:t>والأوساط الغذائية إما أن تكون سائلة </a:t>
            </a:r>
            <a:r>
              <a:rPr lang="ar-IQ" sz="4000" dirty="0" smtClean="0">
                <a:cs typeface="+mj-cs"/>
              </a:rPr>
              <a:t>أوصلبة </a:t>
            </a:r>
            <a:r>
              <a:rPr lang="ar-IQ" sz="4000" dirty="0">
                <a:cs typeface="+mj-cs"/>
              </a:rPr>
              <a:t>بإضافة الاكار بنسبة 1.5-2% ، وتبعاً للغرض الذي تستخدم لأجله الأوساط الغذائية تقسم </a:t>
            </a:r>
            <a:r>
              <a:rPr lang="ar-IQ" sz="4000" dirty="0" smtClean="0">
                <a:cs typeface="+mj-cs"/>
              </a:rPr>
              <a:t>الى </a:t>
            </a:r>
            <a:r>
              <a:rPr lang="ar-IQ" sz="4000" dirty="0">
                <a:cs typeface="+mj-cs"/>
              </a:rPr>
              <a:t>الأنواع التالية:- </a:t>
            </a:r>
            <a:endParaRPr lang="ar-IQ" sz="4000" dirty="0" smtClean="0">
              <a:cs typeface="+mj-cs"/>
            </a:endParaRPr>
          </a:p>
          <a:p>
            <a:pPr algn="justLow" rtl="1"/>
            <a:r>
              <a:rPr lang="ar-IQ" sz="4000" dirty="0">
                <a:cs typeface="+mj-cs"/>
              </a:rPr>
              <a:t>1- الأوساط الانتقائية </a:t>
            </a:r>
            <a:r>
              <a:rPr lang="ar-IQ" sz="4000" dirty="0" smtClean="0">
                <a:cs typeface="+mj-cs"/>
              </a:rPr>
              <a:t>(الانتخابية) </a:t>
            </a:r>
            <a:r>
              <a:rPr lang="en-US" sz="4000" dirty="0">
                <a:cs typeface="+mj-cs"/>
              </a:rPr>
              <a:t>Selective media </a:t>
            </a:r>
            <a:r>
              <a:rPr lang="ar-IQ" sz="4000" dirty="0">
                <a:cs typeface="+mj-cs"/>
              </a:rPr>
              <a:t>هي الأوساط التي تشجع على نمو </a:t>
            </a:r>
            <a:r>
              <a:rPr lang="ar-IQ" sz="4000" dirty="0" smtClean="0">
                <a:cs typeface="+mj-cs"/>
              </a:rPr>
              <a:t>وسيادة </a:t>
            </a:r>
            <a:r>
              <a:rPr lang="ar-IQ" sz="4000" dirty="0">
                <a:cs typeface="+mj-cs"/>
              </a:rPr>
              <a:t>نوع معين من البكتريا دون غيره مثل الوسط المستخدم في تنمية البكتريا </a:t>
            </a:r>
            <a:r>
              <a:rPr lang="ar-IQ" sz="4000" dirty="0" smtClean="0">
                <a:cs typeface="+mj-cs"/>
              </a:rPr>
              <a:t>المحللة للسليلوز</a:t>
            </a:r>
            <a:r>
              <a:rPr lang="ar-IQ" sz="4000" dirty="0">
                <a:cs typeface="+mj-cs"/>
              </a:rPr>
              <a:t>. </a:t>
            </a:r>
            <a:endParaRPr lang="en-US" sz="4000" dirty="0">
              <a:cs typeface="+mj-cs"/>
            </a:endParaRPr>
          </a:p>
        </p:txBody>
      </p:sp>
    </p:spTree>
    <p:extLst>
      <p:ext uri="{BB962C8B-B14F-4D97-AF65-F5344CB8AC3E}">
        <p14:creationId xmlns:p14="http://schemas.microsoft.com/office/powerpoint/2010/main" val="1502741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1" y="239843"/>
            <a:ext cx="11797259" cy="5937120"/>
          </a:xfrm>
        </p:spPr>
        <p:txBody>
          <a:bodyPr>
            <a:noAutofit/>
          </a:bodyPr>
          <a:lstStyle/>
          <a:p>
            <a:pPr algn="justLow" rtl="1"/>
            <a:r>
              <a:rPr lang="ar-IQ" sz="4000" dirty="0">
                <a:cs typeface="+mj-cs"/>
              </a:rPr>
              <a:t>2- الأوساط التفريقية </a:t>
            </a:r>
            <a:r>
              <a:rPr lang="en-US" sz="4000" dirty="0">
                <a:cs typeface="+mj-cs"/>
              </a:rPr>
              <a:t>Differential media </a:t>
            </a:r>
            <a:r>
              <a:rPr lang="ar-IQ" sz="4000" dirty="0">
                <a:cs typeface="+mj-cs"/>
              </a:rPr>
              <a:t>تستخدم للتفريق بين الأنواع المختلفة من البكتريا </a:t>
            </a:r>
            <a:r>
              <a:rPr lang="ar-IQ" sz="4000" dirty="0" smtClean="0">
                <a:cs typeface="+mj-cs"/>
              </a:rPr>
              <a:t>لاحتوائها </a:t>
            </a:r>
            <a:r>
              <a:rPr lang="ar-IQ" sz="4000" dirty="0">
                <a:cs typeface="+mj-cs"/>
              </a:rPr>
              <a:t>على مركبات معينه مثل وسط أكار الدم </a:t>
            </a:r>
            <a:r>
              <a:rPr lang="en-US" sz="4000" dirty="0">
                <a:cs typeface="+mj-cs"/>
              </a:rPr>
              <a:t> </a:t>
            </a:r>
            <a:r>
              <a:rPr lang="en-US" sz="4000" dirty="0" smtClean="0">
                <a:cs typeface="+mj-cs"/>
              </a:rPr>
              <a:t>Blood </a:t>
            </a:r>
            <a:r>
              <a:rPr lang="en-US" sz="4000" dirty="0">
                <a:cs typeface="+mj-cs"/>
              </a:rPr>
              <a:t>agar </a:t>
            </a:r>
            <a:r>
              <a:rPr lang="ar-IQ" sz="4000" dirty="0">
                <a:cs typeface="+mj-cs"/>
              </a:rPr>
              <a:t>لتمييز البكتريا المحللة للدم </a:t>
            </a:r>
            <a:r>
              <a:rPr lang="ar-IQ" sz="4000" dirty="0" smtClean="0">
                <a:cs typeface="+mj-cs"/>
              </a:rPr>
              <a:t>دون </a:t>
            </a:r>
            <a:r>
              <a:rPr lang="ar-IQ" sz="4000" dirty="0">
                <a:cs typeface="+mj-cs"/>
              </a:rPr>
              <a:t>غيرها لقدرتها على تكوين مناطق شفافة حول مستعمراتها لتحليلها الدم</a:t>
            </a:r>
            <a:r>
              <a:rPr lang="ar-IQ" sz="4000" dirty="0" smtClean="0">
                <a:cs typeface="+mj-cs"/>
              </a:rPr>
              <a:t>.</a:t>
            </a:r>
            <a:endParaRPr lang="en-US" sz="4000" dirty="0" smtClean="0">
              <a:cs typeface="+mj-cs"/>
            </a:endParaRPr>
          </a:p>
          <a:p>
            <a:pPr algn="justLow" rtl="1"/>
            <a:r>
              <a:rPr lang="ar-IQ" sz="4000" dirty="0">
                <a:cs typeface="+mj-cs"/>
              </a:rPr>
              <a:t>3- أوساط لعد </a:t>
            </a:r>
            <a:r>
              <a:rPr lang="ar-IQ" sz="4000" dirty="0" smtClean="0">
                <a:cs typeface="+mj-cs"/>
              </a:rPr>
              <a:t>البكتريا</a:t>
            </a:r>
            <a:r>
              <a:rPr lang="en-US" sz="4000" dirty="0" smtClean="0">
                <a:cs typeface="+mj-cs"/>
              </a:rPr>
              <a:t> Enumeration </a:t>
            </a:r>
            <a:r>
              <a:rPr lang="en-US" sz="4000" dirty="0">
                <a:cs typeface="+mj-cs"/>
              </a:rPr>
              <a:t>media </a:t>
            </a:r>
            <a:r>
              <a:rPr lang="ar-IQ" sz="4000" dirty="0">
                <a:cs typeface="+mj-cs"/>
              </a:rPr>
              <a:t>أوساط تستخدم لعد جميع أنواع البكتريا مثل </a:t>
            </a:r>
            <a:r>
              <a:rPr lang="en-US" sz="4000" dirty="0">
                <a:cs typeface="+mj-cs"/>
              </a:rPr>
              <a:t> .Nutrient </a:t>
            </a:r>
            <a:r>
              <a:rPr lang="en-US" sz="4000" dirty="0" smtClean="0">
                <a:cs typeface="+mj-cs"/>
              </a:rPr>
              <a:t>Agar</a:t>
            </a:r>
          </a:p>
          <a:p>
            <a:pPr algn="justLow" rtl="1"/>
            <a:r>
              <a:rPr lang="ar-IQ" sz="4000" dirty="0">
                <a:cs typeface="+mj-cs"/>
              </a:rPr>
              <a:t>4- أوساط لتشخيص البكتريا </a:t>
            </a:r>
            <a:r>
              <a:rPr lang="en-US" sz="4000" dirty="0">
                <a:cs typeface="+mj-cs"/>
              </a:rPr>
              <a:t>Characterization media </a:t>
            </a:r>
            <a:r>
              <a:rPr lang="ar-IQ" sz="4000" dirty="0">
                <a:cs typeface="+mj-cs"/>
              </a:rPr>
              <a:t>أوساط تستخدم للكشف عن خواص </a:t>
            </a:r>
            <a:r>
              <a:rPr lang="ar-IQ" sz="4000" dirty="0" smtClean="0">
                <a:cs typeface="+mj-cs"/>
              </a:rPr>
              <a:t>معينة </a:t>
            </a:r>
            <a:r>
              <a:rPr lang="ar-IQ" sz="4000" dirty="0">
                <a:cs typeface="+mj-cs"/>
              </a:rPr>
              <a:t>في البكتريا كأن تستخدم لتحديد نوع النمو الناتج كأن يكون غازاً أو تغيير لون البيئة.</a:t>
            </a:r>
          </a:p>
          <a:p>
            <a:pPr marL="0" indent="0" algn="justLow" rtl="1">
              <a:buNone/>
            </a:pPr>
            <a:r>
              <a:rPr lang="ar-IQ" sz="4000" dirty="0">
                <a:cs typeface="+mj-cs"/>
              </a:rPr>
              <a:t> </a:t>
            </a:r>
            <a:r>
              <a:rPr lang="ar-IQ" sz="4000" dirty="0" smtClean="0">
                <a:cs typeface="+mj-cs"/>
              </a:rPr>
              <a:t> </a:t>
            </a:r>
            <a:endParaRPr lang="en-US" sz="4000" dirty="0">
              <a:cs typeface="+mj-cs"/>
            </a:endParaRPr>
          </a:p>
        </p:txBody>
      </p:sp>
    </p:spTree>
    <p:extLst>
      <p:ext uri="{BB962C8B-B14F-4D97-AF65-F5344CB8AC3E}">
        <p14:creationId xmlns:p14="http://schemas.microsoft.com/office/powerpoint/2010/main" val="2694505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24852"/>
            <a:ext cx="11947160" cy="5952111"/>
          </a:xfrm>
        </p:spPr>
        <p:txBody>
          <a:bodyPr>
            <a:normAutofit/>
          </a:bodyPr>
          <a:lstStyle/>
          <a:p>
            <a:pPr algn="r" rtl="1"/>
            <a:r>
              <a:rPr lang="ar-IQ" sz="4000" dirty="0">
                <a:cs typeface="+mj-cs"/>
              </a:rPr>
              <a:t>5- أوساط الإدامة أو </a:t>
            </a:r>
            <a:r>
              <a:rPr lang="ar-IQ" sz="4000">
                <a:cs typeface="+mj-cs"/>
              </a:rPr>
              <a:t>الحفظ </a:t>
            </a:r>
            <a:r>
              <a:rPr lang="ar-IQ" sz="4000" smtClean="0">
                <a:cs typeface="+mj-cs"/>
              </a:rPr>
              <a:t> </a:t>
            </a:r>
            <a:r>
              <a:rPr lang="en-US" sz="4000" smtClean="0">
                <a:cs typeface="+mj-cs"/>
              </a:rPr>
              <a:t>Maintenance </a:t>
            </a:r>
            <a:r>
              <a:rPr lang="en-US" sz="4000" dirty="0" smtClean="0">
                <a:cs typeface="+mj-cs"/>
              </a:rPr>
              <a:t>media</a:t>
            </a:r>
            <a:r>
              <a:rPr lang="ar-IQ" sz="4000" dirty="0" smtClean="0">
                <a:cs typeface="+mj-cs"/>
              </a:rPr>
              <a:t> تستخدم </a:t>
            </a:r>
            <a:r>
              <a:rPr lang="ar-IQ" sz="4000" dirty="0">
                <a:cs typeface="+mj-cs"/>
              </a:rPr>
              <a:t>لإدامة وتنشيط حيوية البكتريا المخزنة مثل</a:t>
            </a:r>
            <a:r>
              <a:rPr lang="en-US" sz="4000" dirty="0">
                <a:cs typeface="+mj-cs"/>
              </a:rPr>
              <a:t>.Nutrient Agar </a:t>
            </a:r>
            <a:endParaRPr lang="ar-IQ" sz="4000" dirty="0">
              <a:cs typeface="+mj-cs"/>
            </a:endParaRPr>
          </a:p>
          <a:p>
            <a:pPr marL="0" indent="0" algn="r" rtl="1">
              <a:buNone/>
            </a:pPr>
            <a:r>
              <a:rPr lang="ar-IQ" sz="4000" dirty="0">
                <a:cs typeface="+mj-cs"/>
              </a:rPr>
              <a:t>6- الأوساط المدعمة </a:t>
            </a:r>
            <a:r>
              <a:rPr lang="en-US" sz="4000" dirty="0">
                <a:cs typeface="+mj-cs"/>
              </a:rPr>
              <a:t>Enriched media </a:t>
            </a:r>
            <a:endParaRPr lang="en-US" sz="4000" dirty="0" smtClean="0">
              <a:cs typeface="+mj-cs"/>
            </a:endParaRPr>
          </a:p>
          <a:p>
            <a:pPr marL="0" indent="0" algn="r" rtl="1">
              <a:buNone/>
            </a:pPr>
            <a:r>
              <a:rPr lang="en-US" sz="4000" dirty="0">
                <a:cs typeface="+mj-cs"/>
              </a:rPr>
              <a:t> </a:t>
            </a:r>
            <a:r>
              <a:rPr lang="en-US" sz="4000" dirty="0" smtClean="0">
                <a:cs typeface="+mj-cs"/>
              </a:rPr>
              <a:t> </a:t>
            </a:r>
            <a:r>
              <a:rPr lang="ar-IQ" sz="4000" dirty="0" smtClean="0">
                <a:cs typeface="+mj-cs"/>
              </a:rPr>
              <a:t>أوساط </a:t>
            </a:r>
            <a:r>
              <a:rPr lang="ar-IQ" sz="4000" dirty="0">
                <a:cs typeface="+mj-cs"/>
              </a:rPr>
              <a:t>سائلة عادة يضاف لها مركب معين لتنشيط </a:t>
            </a:r>
            <a:r>
              <a:rPr lang="ar-IQ" sz="4000" dirty="0" smtClean="0">
                <a:cs typeface="+mj-cs"/>
              </a:rPr>
              <a:t>نوع </a:t>
            </a:r>
            <a:r>
              <a:rPr lang="ar-IQ" sz="4000" dirty="0">
                <a:cs typeface="+mj-cs"/>
              </a:rPr>
              <a:t>معين من الأحياء المجهرية وتثبيط بقية الأنواع مثل إضافة </a:t>
            </a:r>
            <a:r>
              <a:rPr lang="ar-IQ" sz="4000" dirty="0" smtClean="0">
                <a:cs typeface="+mj-cs"/>
              </a:rPr>
              <a:t>البترول)الهايدروكاربون</a:t>
            </a:r>
            <a:r>
              <a:rPr lang="ar-IQ" sz="4000" dirty="0">
                <a:cs typeface="+mj-cs"/>
              </a:rPr>
              <a:t>( </a:t>
            </a:r>
            <a:r>
              <a:rPr lang="ar-IQ" sz="4000" dirty="0" smtClean="0">
                <a:cs typeface="+mj-cs"/>
              </a:rPr>
              <a:t>مصدر </a:t>
            </a:r>
            <a:r>
              <a:rPr lang="ar-IQ" sz="4000" dirty="0">
                <a:cs typeface="+mj-cs"/>
              </a:rPr>
              <a:t>وحيد للكاربون الى الوسط السائل لتنشيط البكتريا القادرة على تحلل مادة البترول </a:t>
            </a:r>
            <a:r>
              <a:rPr lang="ar-IQ" sz="4000" dirty="0" smtClean="0">
                <a:cs typeface="+mj-cs"/>
              </a:rPr>
              <a:t>وتثبيط </a:t>
            </a:r>
            <a:r>
              <a:rPr lang="ar-IQ" sz="4000" dirty="0">
                <a:cs typeface="+mj-cs"/>
              </a:rPr>
              <a:t>بقية أنواع البكتريا. </a:t>
            </a:r>
            <a:endParaRPr lang="en-US" sz="4000" dirty="0">
              <a:cs typeface="+mj-cs"/>
            </a:endParaRPr>
          </a:p>
        </p:txBody>
      </p:sp>
    </p:spTree>
    <p:extLst>
      <p:ext uri="{BB962C8B-B14F-4D97-AF65-F5344CB8AC3E}">
        <p14:creationId xmlns:p14="http://schemas.microsoft.com/office/powerpoint/2010/main" val="389839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883" y="224853"/>
            <a:ext cx="11782268" cy="5632311"/>
          </a:xfrm>
          <a:prstGeom prst="rect">
            <a:avLst/>
          </a:prstGeom>
        </p:spPr>
        <p:txBody>
          <a:bodyPr wrap="square">
            <a:spAutoFit/>
          </a:bodyPr>
          <a:lstStyle/>
          <a:p>
            <a:pPr algn="justLow" rtl="1"/>
            <a:r>
              <a:rPr lang="en-US" sz="4000" dirty="0" smtClean="0">
                <a:latin typeface="Times New Roman" panose="02020603050405020304" pitchFamily="18" charset="0"/>
                <a:cs typeface="Times New Roman" panose="02020603050405020304" pitchFamily="18" charset="0"/>
              </a:rPr>
              <a:t>-1 </a:t>
            </a:r>
            <a:r>
              <a:rPr lang="en-US" sz="4000" dirty="0" err="1" smtClean="0">
                <a:latin typeface="Times New Roman" panose="02020603050405020304" pitchFamily="18" charset="0"/>
                <a:cs typeface="Times New Roman" panose="02020603050405020304" pitchFamily="18" charset="0"/>
              </a:rPr>
              <a:t>الغشاء</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السايتوبلازميCytoplasmic</a:t>
            </a:r>
            <a:r>
              <a:rPr lang="en-US" sz="4000" dirty="0" smtClean="0">
                <a:latin typeface="Times New Roman" panose="02020603050405020304" pitchFamily="18" charset="0"/>
                <a:cs typeface="Times New Roman" panose="02020603050405020304" pitchFamily="18" charset="0"/>
              </a:rPr>
              <a:t> membrane </a:t>
            </a:r>
          </a:p>
          <a:p>
            <a:pPr algn="justLow" rtl="1"/>
            <a:r>
              <a:rPr lang="en-US" sz="4000" dirty="0" err="1" smtClean="0">
                <a:latin typeface="Times New Roman" panose="02020603050405020304" pitchFamily="18" charset="0"/>
                <a:cs typeface="Times New Roman" panose="02020603050405020304" pitchFamily="18" charset="0"/>
              </a:rPr>
              <a:t>وهو</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حاجز</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منفذ</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انتقائي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يقع</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مباشرة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تحت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الجدار</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الخلوي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ويتركب</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من</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فوسفولبيدات</a:t>
            </a:r>
            <a:r>
              <a:rPr lang="en-US" sz="4000" dirty="0" smtClean="0">
                <a:latin typeface="Times New Roman" panose="02020603050405020304" pitchFamily="18" charset="0"/>
                <a:cs typeface="Times New Roman" panose="02020603050405020304" pitchFamily="18" charset="0"/>
              </a:rPr>
              <a:t> %31-21 </a:t>
            </a:r>
            <a:r>
              <a:rPr lang="ar-IQ"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وبروتين</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حوالي</a:t>
            </a:r>
            <a:r>
              <a:rPr lang="en-US" sz="4000" dirty="0" smtClean="0">
                <a:latin typeface="Times New Roman" panose="02020603050405020304" pitchFamily="18" charset="0"/>
                <a:cs typeface="Times New Roman" panose="02020603050405020304" pitchFamily="18" charset="0"/>
              </a:rPr>
              <a:t> 61-71% </a:t>
            </a:r>
            <a:r>
              <a:rPr lang="ar-IQ"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وظيفته</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الأساسية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هي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تنظيم</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مرور</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الجزيئات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بصورة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انتقائية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حيث</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يقوم</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بإمرار</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الجزيئات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الغذائية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الى</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الداخل</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ويسمح</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للفضلات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بالخروج</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منها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ان</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أي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تلف</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لهذا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الغشاء</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بفعل</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العوامل</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الفيزيائية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أو</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الكيميائية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يؤدي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الى</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موت</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خلية</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البكتريا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كما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أنه</a:t>
            </a:r>
            <a:r>
              <a:rPr lang="en-US" sz="4000" dirty="0" smtClean="0">
                <a:latin typeface="Times New Roman" panose="02020603050405020304" pitchFamily="18" charset="0"/>
                <a:cs typeface="Times New Roman" panose="02020603050405020304" pitchFamily="18" charset="0"/>
              </a:rPr>
              <a:t> </a:t>
            </a:r>
            <a:r>
              <a:rPr lang="ar-IQ" sz="4000" dirty="0" smtClean="0">
                <a:latin typeface="Times New Roman" panose="02020603050405020304" pitchFamily="18" charset="0"/>
                <a:cs typeface="Times New Roman" panose="02020603050405020304" pitchFamily="18" charset="0"/>
              </a:rPr>
              <a:t>ي</a:t>
            </a:r>
            <a:r>
              <a:rPr lang="en-US" sz="4000" dirty="0" err="1" smtClean="0">
                <a:latin typeface="Times New Roman" panose="02020603050405020304" pitchFamily="18" charset="0"/>
                <a:cs typeface="Times New Roman" panose="02020603050405020304" pitchFamily="18" charset="0"/>
              </a:rPr>
              <a:t>حتوي</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على</a:t>
            </a:r>
            <a:r>
              <a:rPr lang="ar-IQ" sz="4000" dirty="0" smtClean="0">
                <a:latin typeface="Times New Roman" panose="02020603050405020304" pitchFamily="18" charset="0"/>
                <a:cs typeface="Times New Roman" panose="02020603050405020304" pitchFamily="18" charset="0"/>
              </a:rPr>
              <a:t> الأنزيمات المتعددة التي تشترك في تخليق بعض مكونات الجدار الخلوي كما يعد هذا الغشاء مصدراً لتوليد الطاقة </a:t>
            </a:r>
            <a:r>
              <a:rPr lang="en-US" sz="4000" dirty="0" smtClean="0">
                <a:latin typeface="Times New Roman" panose="02020603050405020304" pitchFamily="18" charset="0"/>
                <a:cs typeface="Times New Roman" panose="02020603050405020304" pitchFamily="18" charset="0"/>
              </a:rPr>
              <a:t>ATP </a:t>
            </a:r>
            <a:r>
              <a:rPr lang="ar-IQ" sz="4000" dirty="0" smtClean="0">
                <a:latin typeface="Times New Roman" panose="02020603050405020304" pitchFamily="18" charset="0"/>
                <a:cs typeface="Times New Roman" panose="02020603050405020304" pitchFamily="18" charset="0"/>
              </a:rPr>
              <a:t>المستخدمة في أجهزة نقل المغذيات وفي حركة الأسواط.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29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843" y="314793"/>
            <a:ext cx="11827239" cy="6130978"/>
          </a:xfrm>
        </p:spPr>
        <p:txBody>
          <a:bodyPr>
            <a:normAutofit lnSpcReduction="10000"/>
          </a:bodyPr>
          <a:lstStyle/>
          <a:p>
            <a:pPr lvl="2" algn="r" rtl="1"/>
            <a:r>
              <a:rPr lang="ar-IQ" sz="4000" dirty="0" smtClean="0">
                <a:cs typeface="+mj-cs"/>
              </a:rPr>
              <a:t>2 البروتوبلاست</a:t>
            </a:r>
            <a:r>
              <a:rPr lang="en-US" sz="4000" dirty="0" smtClean="0">
                <a:cs typeface="+mj-cs"/>
              </a:rPr>
              <a:t> Protoplast</a:t>
            </a:r>
            <a:endParaRPr lang="ar-IQ" sz="4000" dirty="0" smtClean="0">
              <a:cs typeface="+mj-cs"/>
            </a:endParaRPr>
          </a:p>
          <a:p>
            <a:pPr marL="914400" lvl="2" indent="0" algn="r" rtl="1">
              <a:buNone/>
            </a:pPr>
            <a:r>
              <a:rPr lang="ar-IQ" sz="4000" dirty="0" smtClean="0">
                <a:cs typeface="+mj-cs"/>
              </a:rPr>
              <a:t>وهو الجزء المتكون من الغشاء السايتوبلازمي وما يحتويه من مكونات خلية البكتريا الداخلية ويمكن الحصول عليه من معاملة خلية البكتريا +</a:t>
            </a:r>
            <a:r>
              <a:rPr lang="en-US" sz="4000" dirty="0" smtClean="0">
                <a:cs typeface="+mj-cs"/>
              </a:rPr>
              <a:t>G </a:t>
            </a:r>
            <a:r>
              <a:rPr lang="ar-IQ" sz="4000" dirty="0" smtClean="0">
                <a:cs typeface="+mj-cs"/>
              </a:rPr>
              <a:t>بواسطة انزيم اللايسوزايم الذي يعمل على اذابة الجدار الخلوي فقط وما يتبقى من الخلية هو البروتوبلاست. كذلك يمكن الحصول عليه من تنمية البكتريا بوجود البنسلين الذي يمنع تكون الجدار الخلوي وفي كلتا الحالتين يجب وضع البروتوبلاست الناتج في محيط يكون فيه الضغط الازموزي متعادلاً مع ما هو موجود داخل الخلية. ان عملية ازالة الجدار الخلوي لا يؤثر على حيوية خلية البكتريا فتقوم الخلية )البروتوبلاست( بوظائف التكاثر والوظائف الفسيولوجية الاخرى ولكن بحذر تام من ناحية </a:t>
            </a:r>
          </a:p>
          <a:p>
            <a:pPr lvl="2" algn="r" rtl="1"/>
            <a:r>
              <a:rPr lang="ar-IQ" sz="4000" dirty="0" smtClean="0">
                <a:cs typeface="+mj-cs"/>
              </a:rPr>
              <a:t>الضغط الازموزي. </a:t>
            </a:r>
            <a:endParaRPr lang="en-US" sz="4000" dirty="0">
              <a:cs typeface="+mj-cs"/>
            </a:endParaRPr>
          </a:p>
        </p:txBody>
      </p:sp>
    </p:spTree>
    <p:extLst>
      <p:ext uri="{BB962C8B-B14F-4D97-AF65-F5344CB8AC3E}">
        <p14:creationId xmlns:p14="http://schemas.microsoft.com/office/powerpoint/2010/main" val="297104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9843"/>
            <a:ext cx="12192000" cy="5937120"/>
          </a:xfrm>
        </p:spPr>
        <p:txBody>
          <a:bodyPr>
            <a:normAutofit/>
          </a:bodyPr>
          <a:lstStyle/>
          <a:p>
            <a:pPr algn="r" rtl="1"/>
            <a:r>
              <a:rPr lang="ar-IQ" sz="4000" dirty="0" smtClean="0">
                <a:cs typeface="+mj-cs"/>
              </a:rPr>
              <a:t>في حالة البكتريا -</a:t>
            </a:r>
            <a:r>
              <a:rPr lang="en-US" sz="4000" dirty="0" smtClean="0">
                <a:cs typeface="+mj-cs"/>
              </a:rPr>
              <a:t>G </a:t>
            </a:r>
            <a:r>
              <a:rPr lang="ar-IQ" sz="4000" dirty="0" smtClean="0">
                <a:cs typeface="+mj-cs"/>
              </a:rPr>
              <a:t>المعاملة بإنزيم اللايسوزايم والمضادات الحياتية تسمى سفيروبلاست </a:t>
            </a:r>
            <a:r>
              <a:rPr lang="en-US" sz="4000" dirty="0" err="1" smtClean="0">
                <a:cs typeface="+mj-cs"/>
              </a:rPr>
              <a:t>Spheroplast</a:t>
            </a:r>
            <a:r>
              <a:rPr lang="en-US" sz="4000" dirty="0" smtClean="0">
                <a:cs typeface="+mj-cs"/>
              </a:rPr>
              <a:t> </a:t>
            </a:r>
            <a:r>
              <a:rPr lang="ar-IQ" sz="4000" dirty="0" smtClean="0">
                <a:cs typeface="+mj-cs"/>
              </a:rPr>
              <a:t>وليس بروتوبلاست، وتمتلك السفيروبلاست غشاء خارجي لأن جدار الخلية السالبة لصبغة كرام لا يتأثر بالمعاملة فضلاً عن احتوائها على الغشاء السايتوبلازمي الموجود في البروتوبلاست.</a:t>
            </a:r>
          </a:p>
          <a:p>
            <a:pPr algn="r" rtl="1"/>
            <a:r>
              <a:rPr lang="ar-IQ" sz="4000" dirty="0" smtClean="0">
                <a:cs typeface="+mj-cs"/>
              </a:rPr>
              <a:t>بعض أنواع البكتريا مثل المايكوبلازما </a:t>
            </a:r>
            <a:r>
              <a:rPr lang="en-US" sz="4000" dirty="0" smtClean="0">
                <a:cs typeface="+mj-cs"/>
              </a:rPr>
              <a:t>Mycoplasma </a:t>
            </a:r>
            <a:r>
              <a:rPr lang="ar-IQ" sz="4000" dirty="0" smtClean="0">
                <a:cs typeface="+mj-cs"/>
              </a:rPr>
              <a:t>لا تمتلك جدار خلوي في طبيعتها وهي تحيط نفسها بغشاء سايتوبلازمي يقوم بوظائف مشابهة للبروتوبلاست. </a:t>
            </a:r>
            <a:endParaRPr lang="en-US" sz="4000" dirty="0">
              <a:cs typeface="+mj-cs"/>
            </a:endParaRPr>
          </a:p>
        </p:txBody>
      </p:sp>
    </p:spTree>
    <p:extLst>
      <p:ext uri="{BB962C8B-B14F-4D97-AF65-F5344CB8AC3E}">
        <p14:creationId xmlns:p14="http://schemas.microsoft.com/office/powerpoint/2010/main" val="387158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2" y="164892"/>
            <a:ext cx="12012117" cy="6475751"/>
          </a:xfrm>
        </p:spPr>
        <p:txBody>
          <a:bodyPr>
            <a:noAutofit/>
          </a:bodyPr>
          <a:lstStyle/>
          <a:p>
            <a:pPr algn="r" rtl="1"/>
            <a:r>
              <a:rPr lang="en-US" sz="4000" dirty="0" smtClean="0"/>
              <a:t>3</a:t>
            </a:r>
            <a:r>
              <a:rPr lang="ar-IQ" sz="4000" dirty="0" smtClean="0"/>
              <a:t> السايتوبلازم</a:t>
            </a:r>
            <a:r>
              <a:rPr lang="en-US" sz="4000" dirty="0" smtClean="0"/>
              <a:t> </a:t>
            </a:r>
            <a:r>
              <a:rPr lang="ar-IQ" sz="4000" dirty="0" smtClean="0"/>
              <a:t> </a:t>
            </a:r>
            <a:r>
              <a:rPr lang="en-US" sz="4000" dirty="0" smtClean="0"/>
              <a:t>The Cytoplasm</a:t>
            </a:r>
            <a:r>
              <a:rPr lang="ar-IQ" sz="4000" dirty="0" smtClean="0"/>
              <a:t> </a:t>
            </a:r>
            <a:r>
              <a:rPr lang="en-US" sz="4000" dirty="0" smtClean="0"/>
              <a:t> </a:t>
            </a:r>
            <a:endParaRPr lang="ar-IQ" sz="4000" dirty="0" smtClean="0"/>
          </a:p>
          <a:p>
            <a:pPr algn="r" rtl="1"/>
            <a:r>
              <a:rPr lang="ar-IQ" sz="4000" dirty="0" smtClean="0"/>
              <a:t>يمكن تقسيم مواد الخلية التي يحيط بها السايتوبلازم الى ثلاث مناطق:- </a:t>
            </a:r>
          </a:p>
          <a:p>
            <a:pPr algn="r" rtl="1"/>
            <a:r>
              <a:rPr lang="ar-IQ" sz="4000" dirty="0" smtClean="0"/>
              <a:t>أ( منطقة السايتوبلازم وتكون غنية بالرايبوسومات </a:t>
            </a:r>
            <a:r>
              <a:rPr lang="en-US" sz="4000" dirty="0" smtClean="0"/>
              <a:t>Ribosomes </a:t>
            </a:r>
            <a:r>
              <a:rPr lang="ar-IQ" sz="4000" dirty="0" smtClean="0"/>
              <a:t>التي يتم عندها التخليق الحياتي لبروتين الخلية ويشكل الحامض النووي الـ </a:t>
            </a:r>
            <a:r>
              <a:rPr lang="en-US" sz="4000" dirty="0" smtClean="0"/>
              <a:t>RNA 61% </a:t>
            </a:r>
            <a:r>
              <a:rPr lang="ar-IQ" sz="4000" dirty="0" smtClean="0"/>
              <a:t>منها. </a:t>
            </a:r>
          </a:p>
          <a:p>
            <a:pPr algn="r" rtl="1"/>
            <a:r>
              <a:rPr lang="ar-IQ" sz="4000" dirty="0" smtClean="0"/>
              <a:t> .</a:t>
            </a:r>
            <a:r>
              <a:rPr lang="en-US" sz="4000" dirty="0" smtClean="0"/>
              <a:t> </a:t>
            </a:r>
            <a:r>
              <a:rPr lang="ar-IQ" sz="4000" dirty="0" smtClean="0"/>
              <a:t>ب( المنطقة الكروماتينية وتكون غنية بالـ</a:t>
            </a:r>
            <a:r>
              <a:rPr lang="en-US" sz="4000" dirty="0" smtClean="0"/>
              <a:t>DNA</a:t>
            </a:r>
            <a:endParaRPr lang="ar-IQ" sz="4000" dirty="0" smtClean="0"/>
          </a:p>
          <a:p>
            <a:pPr algn="r" rtl="1"/>
            <a:r>
              <a:rPr lang="ar-IQ" sz="4000" dirty="0" smtClean="0"/>
              <a:t>ج( الجزء السائل المحتوي على المواد الذائبة. وعلى عكس خلايا النبات والحيوان فإن خلايا الأحياء المجهرية وبسبب عدم وجود الشبكة الاندوبلازمية فإن الرايبوسومات تكون منتشرة بصورة طليقة في السايتوبلازم. </a:t>
            </a:r>
            <a:endParaRPr lang="en-US" sz="4000" dirty="0"/>
          </a:p>
        </p:txBody>
      </p:sp>
    </p:spTree>
    <p:extLst>
      <p:ext uri="{BB962C8B-B14F-4D97-AF65-F5344CB8AC3E}">
        <p14:creationId xmlns:p14="http://schemas.microsoft.com/office/powerpoint/2010/main" val="246700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784" y="209862"/>
            <a:ext cx="11527436" cy="6340840"/>
          </a:xfrm>
        </p:spPr>
        <p:txBody>
          <a:bodyPr>
            <a:normAutofit/>
          </a:bodyPr>
          <a:lstStyle/>
          <a:p>
            <a:pPr algn="justLow" rtl="1"/>
            <a:r>
              <a:rPr lang="en-US" sz="4000" dirty="0" smtClean="0">
                <a:cs typeface="+mj-cs"/>
              </a:rPr>
              <a:t>4</a:t>
            </a:r>
            <a:r>
              <a:rPr lang="ar-IQ" sz="4000" dirty="0" smtClean="0">
                <a:cs typeface="+mj-cs"/>
              </a:rPr>
              <a:t>المادة النووية</a:t>
            </a:r>
            <a:r>
              <a:rPr lang="en-US" sz="4000" dirty="0" smtClean="0">
                <a:cs typeface="+mj-cs"/>
              </a:rPr>
              <a:t>Nuclear Material</a:t>
            </a:r>
            <a:r>
              <a:rPr lang="ar-IQ" sz="4000" dirty="0" smtClean="0">
                <a:cs typeface="+mj-cs"/>
              </a:rPr>
              <a:t> </a:t>
            </a:r>
          </a:p>
          <a:p>
            <a:pPr algn="justLow" rtl="1"/>
            <a:r>
              <a:rPr lang="ar-IQ" sz="4000" dirty="0" smtClean="0">
                <a:cs typeface="+mj-cs"/>
              </a:rPr>
              <a:t>ليس للبكتريا نواة حقيقية ولكنها تحتوي على أجسام نووية أو نواة بدائية تتكون أساساً من الـ </a:t>
            </a:r>
            <a:r>
              <a:rPr lang="en-US" sz="4000" dirty="0" smtClean="0">
                <a:cs typeface="+mj-cs"/>
              </a:rPr>
              <a:t>DNA </a:t>
            </a:r>
            <a:r>
              <a:rPr lang="ar-IQ" sz="4000" dirty="0" smtClean="0">
                <a:cs typeface="+mj-cs"/>
              </a:rPr>
              <a:t>وليس لها غشاء نووي ويطلق عليها النوية </a:t>
            </a:r>
            <a:r>
              <a:rPr lang="en-US" sz="4000" dirty="0" smtClean="0">
                <a:cs typeface="+mj-cs"/>
              </a:rPr>
              <a:t>Nucleoid </a:t>
            </a:r>
            <a:r>
              <a:rPr lang="ar-IQ" sz="4000" dirty="0" smtClean="0">
                <a:cs typeface="+mj-cs"/>
              </a:rPr>
              <a:t>أو الجسم الكروماتيني أوالكروموسوم البكتيري. </a:t>
            </a:r>
          </a:p>
          <a:p>
            <a:pPr algn="justLow" rtl="1"/>
            <a:r>
              <a:rPr lang="en-US" sz="4000" dirty="0" smtClean="0">
                <a:cs typeface="+mj-cs"/>
              </a:rPr>
              <a:t>5</a:t>
            </a:r>
            <a:r>
              <a:rPr lang="ar-IQ" sz="4000" dirty="0" smtClean="0">
                <a:cs typeface="+mj-cs"/>
              </a:rPr>
              <a:t>حبيبات الڤوليوتين</a:t>
            </a:r>
            <a:r>
              <a:rPr lang="en-US" sz="4000" dirty="0" err="1" smtClean="0">
                <a:cs typeface="+mj-cs"/>
              </a:rPr>
              <a:t>Volutin</a:t>
            </a:r>
            <a:r>
              <a:rPr lang="en-US" sz="4000" dirty="0" smtClean="0">
                <a:cs typeface="+mj-cs"/>
              </a:rPr>
              <a:t> granules </a:t>
            </a:r>
            <a:endParaRPr lang="ar-IQ" sz="4000" dirty="0" smtClean="0">
              <a:cs typeface="+mj-cs"/>
            </a:endParaRPr>
          </a:p>
          <a:p>
            <a:pPr algn="justLow" rtl="1"/>
            <a:r>
              <a:rPr lang="ar-IQ" sz="4000" dirty="0" smtClean="0">
                <a:cs typeface="+mj-cs"/>
              </a:rPr>
              <a:t>حبيبات مخزنة في السايتوبلازم وتعد مخازن للفوسفات كما في بكتريا </a:t>
            </a:r>
            <a:r>
              <a:rPr lang="en-US" sz="4000" dirty="0" err="1" smtClean="0">
                <a:cs typeface="+mj-cs"/>
              </a:rPr>
              <a:t>Corynebacterium</a:t>
            </a:r>
            <a:r>
              <a:rPr lang="en-US" sz="4000" dirty="0" smtClean="0">
                <a:cs typeface="+mj-cs"/>
              </a:rPr>
              <a:t> </a:t>
            </a:r>
            <a:r>
              <a:rPr lang="ar-IQ" sz="4000" dirty="0" smtClean="0">
                <a:cs typeface="+mj-cs"/>
              </a:rPr>
              <a:t>وكذلك جسيمات (</a:t>
            </a:r>
            <a:r>
              <a:rPr lang="en-US" sz="4000" dirty="0" smtClean="0">
                <a:cs typeface="+mj-cs"/>
              </a:rPr>
              <a:t>poly </a:t>
            </a:r>
            <a:r>
              <a:rPr lang="en-US" sz="4000" dirty="0" err="1" smtClean="0">
                <a:cs typeface="+mj-cs"/>
              </a:rPr>
              <a:t>hydroxy</a:t>
            </a:r>
            <a:r>
              <a:rPr lang="en-US" sz="4000" dirty="0" smtClean="0">
                <a:cs typeface="+mj-cs"/>
              </a:rPr>
              <a:t> butyrate (PHB </a:t>
            </a:r>
            <a:r>
              <a:rPr lang="ar-IQ" sz="4000" dirty="0" smtClean="0">
                <a:cs typeface="+mj-cs"/>
              </a:rPr>
              <a:t>وتعد مخزناً للكاربون والطاقة كما في البكتريا الهوائية. وكذلك حبيبات السكريات المتعددة والكلايكوجين وكذلك الفجوات الهوائية</a:t>
            </a:r>
          </a:p>
          <a:p>
            <a:pPr marL="0" indent="0" algn="justLow" rtl="1">
              <a:buNone/>
            </a:pPr>
            <a:r>
              <a:rPr lang="ar-IQ" sz="4000" dirty="0" smtClean="0">
                <a:cs typeface="+mj-cs"/>
              </a:rPr>
              <a:t>لمقاومة الضغط الناتج من اعماق المياه ولمنع تمزق الخلايا. </a:t>
            </a:r>
            <a:endParaRPr lang="en-US" sz="4000" dirty="0">
              <a:cs typeface="+mj-cs"/>
            </a:endParaRPr>
          </a:p>
        </p:txBody>
      </p:sp>
    </p:spTree>
    <p:extLst>
      <p:ext uri="{BB962C8B-B14F-4D97-AF65-F5344CB8AC3E}">
        <p14:creationId xmlns:p14="http://schemas.microsoft.com/office/powerpoint/2010/main" val="117766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803" y="389744"/>
            <a:ext cx="11722308" cy="6280879"/>
          </a:xfrm>
        </p:spPr>
        <p:txBody>
          <a:bodyPr>
            <a:noAutofit/>
          </a:bodyPr>
          <a:lstStyle/>
          <a:p>
            <a:pPr algn="justLow" rtl="1"/>
            <a:r>
              <a:rPr lang="en-US" sz="4000" dirty="0">
                <a:cs typeface="+mj-cs"/>
              </a:rPr>
              <a:t> </a:t>
            </a:r>
            <a:r>
              <a:rPr lang="en-US" sz="4000" dirty="0" smtClean="0">
                <a:cs typeface="+mj-cs"/>
              </a:rPr>
              <a:t>6 </a:t>
            </a:r>
            <a:r>
              <a:rPr lang="ar-IQ" sz="4000" dirty="0" smtClean="0">
                <a:cs typeface="+mj-cs"/>
              </a:rPr>
              <a:t>سبورات البكتريا</a:t>
            </a:r>
            <a:r>
              <a:rPr lang="en-US" sz="4000" dirty="0" smtClean="0">
                <a:cs typeface="+mj-cs"/>
              </a:rPr>
              <a:t>Bacterial spores </a:t>
            </a:r>
            <a:endParaRPr lang="ar-IQ" sz="4000" dirty="0" smtClean="0">
              <a:cs typeface="+mj-cs"/>
            </a:endParaRPr>
          </a:p>
          <a:p>
            <a:pPr algn="justLow" rtl="1"/>
            <a:r>
              <a:rPr lang="ar-IQ" sz="4000" dirty="0" smtClean="0">
                <a:cs typeface="+mj-cs"/>
              </a:rPr>
              <a:t>السبورات عبارة عن خلايا ساكنة ذات جدران سميكة يمكنها النمو والإنبات الى خلايا خضرية</a:t>
            </a:r>
            <a:r>
              <a:rPr lang="en-US" sz="4000" dirty="0" smtClean="0">
                <a:cs typeface="+mj-cs"/>
              </a:rPr>
              <a:t> </a:t>
            </a:r>
            <a:r>
              <a:rPr lang="ar-IQ" sz="4000" dirty="0" smtClean="0">
                <a:cs typeface="+mj-cs"/>
              </a:rPr>
              <a:t>عند توفر الظروف المناسبة وعادة يتكون سبور واحد في كل خلية. وتقسم السبورات الى مجموعتين وهي السبورات الداخلية والسبورات الخارجية. </a:t>
            </a:r>
            <a:endParaRPr lang="en-US" sz="4000" dirty="0" smtClean="0">
              <a:cs typeface="+mj-cs"/>
            </a:endParaRPr>
          </a:p>
          <a:p>
            <a:pPr algn="justLow" rtl="1"/>
            <a:r>
              <a:rPr lang="ar-IQ" sz="4000" dirty="0" smtClean="0">
                <a:cs typeface="+mj-cs"/>
              </a:rPr>
              <a:t>أ</a:t>
            </a:r>
            <a:endParaRPr lang="en-US" sz="4000" dirty="0">
              <a:cs typeface="+mj-cs"/>
            </a:endParaRPr>
          </a:p>
        </p:txBody>
      </p:sp>
    </p:spTree>
    <p:extLst>
      <p:ext uri="{BB962C8B-B14F-4D97-AF65-F5344CB8AC3E}">
        <p14:creationId xmlns:p14="http://schemas.microsoft.com/office/powerpoint/2010/main" val="332457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2" y="149902"/>
            <a:ext cx="11887200" cy="6027061"/>
          </a:xfrm>
        </p:spPr>
        <p:txBody>
          <a:bodyPr>
            <a:normAutofit/>
          </a:bodyPr>
          <a:lstStyle/>
          <a:p>
            <a:pPr algn="justLow" rtl="1"/>
            <a:r>
              <a:rPr lang="ar-IQ" sz="4000" dirty="0">
                <a:cs typeface="+mj-cs"/>
              </a:rPr>
              <a:t>السبورات الداخلية</a:t>
            </a:r>
            <a:r>
              <a:rPr lang="en-US" sz="4000" dirty="0">
                <a:cs typeface="+mj-cs"/>
              </a:rPr>
              <a:t> Endospores</a:t>
            </a:r>
            <a:endParaRPr lang="ar-IQ" sz="4000" dirty="0">
              <a:cs typeface="+mj-cs"/>
            </a:endParaRPr>
          </a:p>
          <a:p>
            <a:pPr marL="0" indent="0" algn="justLow" rtl="1">
              <a:buNone/>
            </a:pPr>
            <a:r>
              <a:rPr lang="ar-IQ" sz="4000" dirty="0">
                <a:cs typeface="+mj-cs"/>
              </a:rPr>
              <a:t>وتتكون داخل الخلية ويختلف شكلها وموقعها حسب نوع البكتريا فقد تكون في 1- مركز الخلية كما في </a:t>
            </a:r>
            <a:r>
              <a:rPr lang="en-US" sz="4000" i="1" dirty="0">
                <a:cs typeface="+mj-cs"/>
              </a:rPr>
              <a:t>Bacillus</a:t>
            </a:r>
            <a:r>
              <a:rPr lang="en-US" sz="4000" dirty="0">
                <a:cs typeface="+mj-cs"/>
              </a:rPr>
              <a:t> </a:t>
            </a:r>
            <a:r>
              <a:rPr lang="en-US" sz="4000" i="1" dirty="0">
                <a:cs typeface="+mj-cs"/>
              </a:rPr>
              <a:t>cereus</a:t>
            </a:r>
            <a:r>
              <a:rPr lang="en-US" sz="4000" dirty="0">
                <a:cs typeface="+mj-cs"/>
              </a:rPr>
              <a:t> </a:t>
            </a:r>
            <a:r>
              <a:rPr lang="en-US" sz="4000" dirty="0" smtClean="0">
                <a:cs typeface="+mj-cs"/>
              </a:rPr>
              <a:t> </a:t>
            </a:r>
            <a:r>
              <a:rPr lang="ar-IQ" sz="4000" dirty="0" smtClean="0">
                <a:cs typeface="+mj-cs"/>
              </a:rPr>
              <a:t> (سبور مركزي) </a:t>
            </a:r>
            <a:endParaRPr lang="ar-IQ" sz="4000" dirty="0">
              <a:cs typeface="+mj-cs"/>
            </a:endParaRPr>
          </a:p>
          <a:p>
            <a:pPr algn="justLow" rtl="1"/>
            <a:r>
              <a:rPr lang="ar-IQ" sz="4000" dirty="0">
                <a:cs typeface="+mj-cs"/>
              </a:rPr>
              <a:t>2- طرف الخلية كما </a:t>
            </a:r>
            <a:r>
              <a:rPr lang="ar-IQ" sz="4000" dirty="0" smtClean="0">
                <a:cs typeface="+mj-cs"/>
              </a:rPr>
              <a:t>في</a:t>
            </a:r>
            <a:r>
              <a:rPr lang="en-US" sz="4000" dirty="0" smtClean="0">
                <a:cs typeface="+mj-cs"/>
              </a:rPr>
              <a:t>) </a:t>
            </a:r>
            <a:r>
              <a:rPr lang="en-US" sz="4000" i="1" dirty="0" smtClean="0">
                <a:cs typeface="+mj-cs"/>
              </a:rPr>
              <a:t>Clostridium</a:t>
            </a:r>
            <a:r>
              <a:rPr lang="en-US" sz="4000" dirty="0" smtClean="0">
                <a:cs typeface="+mj-cs"/>
              </a:rPr>
              <a:t> </a:t>
            </a:r>
            <a:r>
              <a:rPr lang="en-US" sz="4000" i="1" dirty="0" err="1" smtClean="0">
                <a:cs typeface="+mj-cs"/>
              </a:rPr>
              <a:t>tetani</a:t>
            </a:r>
            <a:r>
              <a:rPr lang="ar-IQ" sz="4000" dirty="0" smtClean="0">
                <a:cs typeface="+mj-cs"/>
              </a:rPr>
              <a:t>سبور طرفي) </a:t>
            </a:r>
            <a:endParaRPr lang="ar-IQ" sz="4000" dirty="0">
              <a:cs typeface="+mj-cs"/>
            </a:endParaRPr>
          </a:p>
          <a:p>
            <a:pPr algn="justLow" rtl="1"/>
            <a:r>
              <a:rPr lang="ar-IQ" sz="4000" dirty="0">
                <a:cs typeface="+mj-cs"/>
              </a:rPr>
              <a:t>3- قريب من الطرف كما في </a:t>
            </a:r>
            <a:r>
              <a:rPr lang="ar-IQ" sz="4000" dirty="0" smtClean="0">
                <a:cs typeface="+mj-cs"/>
              </a:rPr>
              <a:t> </a:t>
            </a:r>
            <a:r>
              <a:rPr lang="en-US" sz="4000" dirty="0" smtClean="0">
                <a:cs typeface="+mj-cs"/>
              </a:rPr>
              <a:t>) </a:t>
            </a:r>
            <a:r>
              <a:rPr lang="en-US" sz="4000" i="1" dirty="0" smtClean="0">
                <a:cs typeface="+mj-cs"/>
              </a:rPr>
              <a:t>Clostridium</a:t>
            </a:r>
            <a:r>
              <a:rPr lang="en-US" sz="4000" dirty="0" smtClean="0">
                <a:cs typeface="+mj-cs"/>
              </a:rPr>
              <a:t> </a:t>
            </a:r>
            <a:r>
              <a:rPr lang="en-US" sz="4000" i="1" dirty="0" err="1">
                <a:cs typeface="+mj-cs"/>
              </a:rPr>
              <a:t>subterminate</a:t>
            </a:r>
            <a:r>
              <a:rPr lang="en-US" sz="4000" dirty="0">
                <a:cs typeface="+mj-cs"/>
              </a:rPr>
              <a:t> </a:t>
            </a:r>
            <a:r>
              <a:rPr lang="ar-IQ" sz="4000" dirty="0" smtClean="0">
                <a:cs typeface="+mj-cs"/>
              </a:rPr>
              <a:t>سبور </a:t>
            </a:r>
            <a:r>
              <a:rPr lang="ar-IQ" sz="4000" dirty="0">
                <a:cs typeface="+mj-cs"/>
              </a:rPr>
              <a:t>قريب من </a:t>
            </a:r>
            <a:r>
              <a:rPr lang="ar-IQ" sz="4000" dirty="0" smtClean="0">
                <a:cs typeface="+mj-cs"/>
              </a:rPr>
              <a:t>الطرف)</a:t>
            </a:r>
            <a:endParaRPr lang="en-US" sz="4000" dirty="0">
              <a:cs typeface="+mj-cs"/>
            </a:endParaRPr>
          </a:p>
        </p:txBody>
      </p:sp>
    </p:spTree>
    <p:extLst>
      <p:ext uri="{BB962C8B-B14F-4D97-AF65-F5344CB8AC3E}">
        <p14:creationId xmlns:p14="http://schemas.microsoft.com/office/powerpoint/2010/main" val="3060510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1525</Words>
  <Application>Microsoft Office PowerPoint</Application>
  <PresentationFormat>Widescreen</PresentationFormat>
  <Paragraphs>72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homepc</dc:creator>
  <cp:lastModifiedBy>homepc</cp:lastModifiedBy>
  <cp:revision>46</cp:revision>
  <dcterms:created xsi:type="dcterms:W3CDTF">2022-10-27T05:03:17Z</dcterms:created>
  <dcterms:modified xsi:type="dcterms:W3CDTF">2022-10-30T09:09:06Z</dcterms:modified>
</cp:coreProperties>
</file>